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9144000" cx="12192000"/>
  <p:notesSz cx="6858000" cy="9144000"/>
  <p:embeddedFontLst>
    <p:embeddedFont>
      <p:font typeface="Play"/>
      <p:regular r:id="rId26"/>
      <p:bold r:id="rId27"/>
    </p:embeddedFont>
    <p:embeddedFont>
      <p:font typeface="Montserra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lay-regular.fntdata"/><Relationship Id="rId25" Type="http://schemas.openxmlformats.org/officeDocument/2006/relationships/slide" Target="slides/slide21.xml"/><Relationship Id="rId28" Type="http://schemas.openxmlformats.org/officeDocument/2006/relationships/font" Target="fonts/Montserrat-regular.fntdata"/><Relationship Id="rId27" Type="http://schemas.openxmlformats.org/officeDocument/2006/relationships/font" Target="fonts/Play-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d686520ab8_2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75" name="Google Shape;175;g2d686520ab8_2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6894ddb8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85" name="Google Shape;185;g2d6894ddb8b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d686520ab8_2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95" name="Google Shape;195;g2d686520ab8_2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686520ab8_2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14" name="Google Shape;214;g2d686520ab8_2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686520ab8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26" name="Google Shape;226;g2d686520ab8_2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686520ab8_2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38" name="Google Shape;238;g2d686520ab8_2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d686520ab8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51" name="Google Shape;251;g2d686520ab8_2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686520ab8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67" name="Google Shape;267;g2d686520ab8_2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686520ab8_2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77" name="Google Shape;277;g2d686520ab8_2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ccc0891bb_5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93" name="Google Shape;293;g31ccc0891bb_5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f2490b6a0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97" name="Google Shape;97;g2f2490b6a0b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63604ce36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08" name="Google Shape;308;g2d63604ce36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ccc0891bb_5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22" name="Google Shape;322;g31ccc0891bb_5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ccc0891bb_4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18" name="Google Shape;118;g31ccc0891bb_4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686520ab8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27" name="Google Shape;127;g2d686520ab8_2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63604ce36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36" name="Google Shape;136;g2d63604ce36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686520ab8_2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45" name="Google Shape;145;g2d686520ab8_2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63604ce36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54" name="Google Shape;154;g2d63604ce36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ccc0891b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64" name="Google Shape;164;g31ccc0891bb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914400" y="1496484"/>
            <a:ext cx="10363200" cy="318346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8000"/>
              <a:buFont typeface="Play"/>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524000" y="4802717"/>
            <a:ext cx="9144000" cy="220768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p:txBody>
      </p:sp>
      <p:sp>
        <p:nvSpPr>
          <p:cNvPr id="18" name="Google Shape;18;p2"/>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486836"/>
            <a:ext cx="10515600"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195108" y="77259"/>
            <a:ext cx="5801784"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75" name="Google Shape;75;p11"/>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6164792" y="3046943"/>
            <a:ext cx="7749117"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830792" y="494243"/>
            <a:ext cx="7749117"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81" name="Google Shape;81;p12"/>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486836"/>
            <a:ext cx="10515600"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838200" y="2434167"/>
            <a:ext cx="1051560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4" name="Google Shape;24;p3"/>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1" y="2279653"/>
            <a:ext cx="10515600" cy="380364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8000"/>
              <a:buFont typeface="Play"/>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1851" y="6119286"/>
            <a:ext cx="10515600" cy="20002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rgbClr val="757575"/>
              </a:buClr>
              <a:buSzPts val="3200"/>
              <a:buNone/>
              <a:defRPr sz="3200">
                <a:solidFill>
                  <a:srgbClr val="757575"/>
                </a:solidFill>
              </a:defRPr>
            </a:lvl1pPr>
            <a:lvl2pPr indent="-228600" lvl="1" marL="914400" algn="l">
              <a:lnSpc>
                <a:spcPct val="90000"/>
              </a:lnSpc>
              <a:spcBef>
                <a:spcPts val="667"/>
              </a:spcBef>
              <a:spcAft>
                <a:spcPts val="0"/>
              </a:spcAft>
              <a:buClr>
                <a:srgbClr val="757575"/>
              </a:buClr>
              <a:buSzPts val="2667"/>
              <a:buNone/>
              <a:defRPr sz="2667">
                <a:solidFill>
                  <a:srgbClr val="757575"/>
                </a:solidFill>
              </a:defRPr>
            </a:lvl2pPr>
            <a:lvl3pPr indent="-228600" lvl="2" marL="1371600" algn="l">
              <a:lnSpc>
                <a:spcPct val="90000"/>
              </a:lnSpc>
              <a:spcBef>
                <a:spcPts val="667"/>
              </a:spcBef>
              <a:spcAft>
                <a:spcPts val="0"/>
              </a:spcAft>
              <a:buClr>
                <a:srgbClr val="757575"/>
              </a:buClr>
              <a:buSzPts val="2400"/>
              <a:buNone/>
              <a:defRPr sz="2400">
                <a:solidFill>
                  <a:srgbClr val="757575"/>
                </a:solidFill>
              </a:defRPr>
            </a:lvl3pPr>
            <a:lvl4pPr indent="-228600" lvl="3" marL="1828800" algn="l">
              <a:lnSpc>
                <a:spcPct val="90000"/>
              </a:lnSpc>
              <a:spcBef>
                <a:spcPts val="667"/>
              </a:spcBef>
              <a:spcAft>
                <a:spcPts val="0"/>
              </a:spcAft>
              <a:buClr>
                <a:srgbClr val="757575"/>
              </a:buClr>
              <a:buSzPts val="2133"/>
              <a:buNone/>
              <a:defRPr sz="2133">
                <a:solidFill>
                  <a:srgbClr val="757575"/>
                </a:solidFill>
              </a:defRPr>
            </a:lvl4pPr>
            <a:lvl5pPr indent="-228600" lvl="4" marL="2286000" algn="l">
              <a:lnSpc>
                <a:spcPct val="90000"/>
              </a:lnSpc>
              <a:spcBef>
                <a:spcPts val="667"/>
              </a:spcBef>
              <a:spcAft>
                <a:spcPts val="0"/>
              </a:spcAft>
              <a:buClr>
                <a:srgbClr val="757575"/>
              </a:buClr>
              <a:buSzPts val="2133"/>
              <a:buNone/>
              <a:defRPr sz="2133">
                <a:solidFill>
                  <a:srgbClr val="757575"/>
                </a:solidFill>
              </a:defRPr>
            </a:lvl5pPr>
            <a:lvl6pPr indent="-228600" lvl="5" marL="2743200" algn="l">
              <a:lnSpc>
                <a:spcPct val="90000"/>
              </a:lnSpc>
              <a:spcBef>
                <a:spcPts val="667"/>
              </a:spcBef>
              <a:spcAft>
                <a:spcPts val="0"/>
              </a:spcAft>
              <a:buClr>
                <a:srgbClr val="757575"/>
              </a:buClr>
              <a:buSzPts val="2133"/>
              <a:buNone/>
              <a:defRPr sz="2133">
                <a:solidFill>
                  <a:srgbClr val="757575"/>
                </a:solidFill>
              </a:defRPr>
            </a:lvl6pPr>
            <a:lvl7pPr indent="-228600" lvl="6" marL="3200400" algn="l">
              <a:lnSpc>
                <a:spcPct val="90000"/>
              </a:lnSpc>
              <a:spcBef>
                <a:spcPts val="667"/>
              </a:spcBef>
              <a:spcAft>
                <a:spcPts val="0"/>
              </a:spcAft>
              <a:buClr>
                <a:srgbClr val="757575"/>
              </a:buClr>
              <a:buSzPts val="2133"/>
              <a:buNone/>
              <a:defRPr sz="2133">
                <a:solidFill>
                  <a:srgbClr val="757575"/>
                </a:solidFill>
              </a:defRPr>
            </a:lvl7pPr>
            <a:lvl8pPr indent="-228600" lvl="7" marL="3657600" algn="l">
              <a:lnSpc>
                <a:spcPct val="90000"/>
              </a:lnSpc>
              <a:spcBef>
                <a:spcPts val="667"/>
              </a:spcBef>
              <a:spcAft>
                <a:spcPts val="0"/>
              </a:spcAft>
              <a:buClr>
                <a:srgbClr val="757575"/>
              </a:buClr>
              <a:buSzPts val="2133"/>
              <a:buNone/>
              <a:defRPr sz="2133">
                <a:solidFill>
                  <a:srgbClr val="757575"/>
                </a:solidFill>
              </a:defRPr>
            </a:lvl8pPr>
            <a:lvl9pPr indent="-228600" lvl="8" marL="4114800" algn="l">
              <a:lnSpc>
                <a:spcPct val="90000"/>
              </a:lnSpc>
              <a:spcBef>
                <a:spcPts val="667"/>
              </a:spcBef>
              <a:spcAft>
                <a:spcPts val="0"/>
              </a:spcAft>
              <a:buClr>
                <a:srgbClr val="757575"/>
              </a:buClr>
              <a:buSzPts val="2133"/>
              <a:buNone/>
              <a:defRPr sz="2133">
                <a:solidFill>
                  <a:srgbClr val="757575"/>
                </a:solidFill>
              </a:defRPr>
            </a:lvl9pPr>
          </a:lstStyle>
          <a:p/>
        </p:txBody>
      </p:sp>
      <p:sp>
        <p:nvSpPr>
          <p:cNvPr id="30" name="Google Shape;30;p4"/>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486836"/>
            <a:ext cx="10515600"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2434167"/>
            <a:ext cx="518160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6" name="Google Shape;36;p5"/>
          <p:cNvSpPr txBox="1"/>
          <p:nvPr>
            <p:ph idx="2" type="body"/>
          </p:nvPr>
        </p:nvSpPr>
        <p:spPr>
          <a:xfrm>
            <a:off x="6172200" y="2434167"/>
            <a:ext cx="518160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7" name="Google Shape;37;p5"/>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486836"/>
            <a:ext cx="10515600"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9789" y="2241551"/>
            <a:ext cx="5157787" cy="10985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3200"/>
              <a:buNone/>
              <a:defRPr b="1" sz="3200"/>
            </a:lvl1pPr>
            <a:lvl2pPr indent="-228600" lvl="1" marL="914400" algn="l">
              <a:lnSpc>
                <a:spcPct val="90000"/>
              </a:lnSpc>
              <a:spcBef>
                <a:spcPts val="667"/>
              </a:spcBef>
              <a:spcAft>
                <a:spcPts val="0"/>
              </a:spcAft>
              <a:buClr>
                <a:schemeClr val="dk1"/>
              </a:buClr>
              <a:buSzPts val="2667"/>
              <a:buNone/>
              <a:defRPr b="1" sz="2667"/>
            </a:lvl2pPr>
            <a:lvl3pPr indent="-228600" lvl="2" marL="1371600" algn="l">
              <a:lnSpc>
                <a:spcPct val="90000"/>
              </a:lnSpc>
              <a:spcBef>
                <a:spcPts val="667"/>
              </a:spcBef>
              <a:spcAft>
                <a:spcPts val="0"/>
              </a:spcAft>
              <a:buClr>
                <a:schemeClr val="dk1"/>
              </a:buClr>
              <a:buSzPts val="2400"/>
              <a:buNone/>
              <a:defRPr b="1" sz="2400"/>
            </a:lvl3pPr>
            <a:lvl4pPr indent="-228600" lvl="3" marL="1828800" algn="l">
              <a:lnSpc>
                <a:spcPct val="90000"/>
              </a:lnSpc>
              <a:spcBef>
                <a:spcPts val="667"/>
              </a:spcBef>
              <a:spcAft>
                <a:spcPts val="0"/>
              </a:spcAft>
              <a:buClr>
                <a:schemeClr val="dk1"/>
              </a:buClr>
              <a:buSzPts val="2133"/>
              <a:buNone/>
              <a:defRPr b="1" sz="2133"/>
            </a:lvl4pPr>
            <a:lvl5pPr indent="-228600" lvl="4" marL="2286000" algn="l">
              <a:lnSpc>
                <a:spcPct val="90000"/>
              </a:lnSpc>
              <a:spcBef>
                <a:spcPts val="667"/>
              </a:spcBef>
              <a:spcAft>
                <a:spcPts val="0"/>
              </a:spcAft>
              <a:buClr>
                <a:schemeClr val="dk1"/>
              </a:buClr>
              <a:buSzPts val="2133"/>
              <a:buNone/>
              <a:defRPr b="1" sz="2133"/>
            </a:lvl5pPr>
            <a:lvl6pPr indent="-228600" lvl="5" marL="2743200" algn="l">
              <a:lnSpc>
                <a:spcPct val="90000"/>
              </a:lnSpc>
              <a:spcBef>
                <a:spcPts val="667"/>
              </a:spcBef>
              <a:spcAft>
                <a:spcPts val="0"/>
              </a:spcAft>
              <a:buClr>
                <a:schemeClr val="dk1"/>
              </a:buClr>
              <a:buSzPts val="2133"/>
              <a:buNone/>
              <a:defRPr b="1" sz="2133"/>
            </a:lvl6pPr>
            <a:lvl7pPr indent="-228600" lvl="6" marL="3200400" algn="l">
              <a:lnSpc>
                <a:spcPct val="90000"/>
              </a:lnSpc>
              <a:spcBef>
                <a:spcPts val="667"/>
              </a:spcBef>
              <a:spcAft>
                <a:spcPts val="0"/>
              </a:spcAft>
              <a:buClr>
                <a:schemeClr val="dk1"/>
              </a:buClr>
              <a:buSzPts val="2133"/>
              <a:buNone/>
              <a:defRPr b="1" sz="2133"/>
            </a:lvl7pPr>
            <a:lvl8pPr indent="-228600" lvl="7" marL="3657600" algn="l">
              <a:lnSpc>
                <a:spcPct val="90000"/>
              </a:lnSpc>
              <a:spcBef>
                <a:spcPts val="667"/>
              </a:spcBef>
              <a:spcAft>
                <a:spcPts val="0"/>
              </a:spcAft>
              <a:buClr>
                <a:schemeClr val="dk1"/>
              </a:buClr>
              <a:buSzPts val="2133"/>
              <a:buNone/>
              <a:defRPr b="1" sz="2133"/>
            </a:lvl8pPr>
            <a:lvl9pPr indent="-228600" lvl="8" marL="4114800" algn="l">
              <a:lnSpc>
                <a:spcPct val="90000"/>
              </a:lnSpc>
              <a:spcBef>
                <a:spcPts val="667"/>
              </a:spcBef>
              <a:spcAft>
                <a:spcPts val="0"/>
              </a:spcAft>
              <a:buClr>
                <a:schemeClr val="dk1"/>
              </a:buClr>
              <a:buSzPts val="2133"/>
              <a:buNone/>
              <a:defRPr b="1" sz="2133"/>
            </a:lvl9pPr>
          </a:lstStyle>
          <a:p/>
        </p:txBody>
      </p:sp>
      <p:sp>
        <p:nvSpPr>
          <p:cNvPr id="43" name="Google Shape;43;p6"/>
          <p:cNvSpPr txBox="1"/>
          <p:nvPr>
            <p:ph idx="2" type="body"/>
          </p:nvPr>
        </p:nvSpPr>
        <p:spPr>
          <a:xfrm>
            <a:off x="839789" y="3340100"/>
            <a:ext cx="5157787" cy="4912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44" name="Google Shape;44;p6"/>
          <p:cNvSpPr txBox="1"/>
          <p:nvPr>
            <p:ph idx="3" type="body"/>
          </p:nvPr>
        </p:nvSpPr>
        <p:spPr>
          <a:xfrm>
            <a:off x="6172201" y="2241551"/>
            <a:ext cx="5183188" cy="10985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3200"/>
              <a:buNone/>
              <a:defRPr b="1" sz="3200"/>
            </a:lvl1pPr>
            <a:lvl2pPr indent="-228600" lvl="1" marL="914400" algn="l">
              <a:lnSpc>
                <a:spcPct val="90000"/>
              </a:lnSpc>
              <a:spcBef>
                <a:spcPts val="667"/>
              </a:spcBef>
              <a:spcAft>
                <a:spcPts val="0"/>
              </a:spcAft>
              <a:buClr>
                <a:schemeClr val="dk1"/>
              </a:buClr>
              <a:buSzPts val="2667"/>
              <a:buNone/>
              <a:defRPr b="1" sz="2667"/>
            </a:lvl2pPr>
            <a:lvl3pPr indent="-228600" lvl="2" marL="1371600" algn="l">
              <a:lnSpc>
                <a:spcPct val="90000"/>
              </a:lnSpc>
              <a:spcBef>
                <a:spcPts val="667"/>
              </a:spcBef>
              <a:spcAft>
                <a:spcPts val="0"/>
              </a:spcAft>
              <a:buClr>
                <a:schemeClr val="dk1"/>
              </a:buClr>
              <a:buSzPts val="2400"/>
              <a:buNone/>
              <a:defRPr b="1" sz="2400"/>
            </a:lvl3pPr>
            <a:lvl4pPr indent="-228600" lvl="3" marL="1828800" algn="l">
              <a:lnSpc>
                <a:spcPct val="90000"/>
              </a:lnSpc>
              <a:spcBef>
                <a:spcPts val="667"/>
              </a:spcBef>
              <a:spcAft>
                <a:spcPts val="0"/>
              </a:spcAft>
              <a:buClr>
                <a:schemeClr val="dk1"/>
              </a:buClr>
              <a:buSzPts val="2133"/>
              <a:buNone/>
              <a:defRPr b="1" sz="2133"/>
            </a:lvl4pPr>
            <a:lvl5pPr indent="-228600" lvl="4" marL="2286000" algn="l">
              <a:lnSpc>
                <a:spcPct val="90000"/>
              </a:lnSpc>
              <a:spcBef>
                <a:spcPts val="667"/>
              </a:spcBef>
              <a:spcAft>
                <a:spcPts val="0"/>
              </a:spcAft>
              <a:buClr>
                <a:schemeClr val="dk1"/>
              </a:buClr>
              <a:buSzPts val="2133"/>
              <a:buNone/>
              <a:defRPr b="1" sz="2133"/>
            </a:lvl5pPr>
            <a:lvl6pPr indent="-228600" lvl="5" marL="2743200" algn="l">
              <a:lnSpc>
                <a:spcPct val="90000"/>
              </a:lnSpc>
              <a:spcBef>
                <a:spcPts val="667"/>
              </a:spcBef>
              <a:spcAft>
                <a:spcPts val="0"/>
              </a:spcAft>
              <a:buClr>
                <a:schemeClr val="dk1"/>
              </a:buClr>
              <a:buSzPts val="2133"/>
              <a:buNone/>
              <a:defRPr b="1" sz="2133"/>
            </a:lvl6pPr>
            <a:lvl7pPr indent="-228600" lvl="6" marL="3200400" algn="l">
              <a:lnSpc>
                <a:spcPct val="90000"/>
              </a:lnSpc>
              <a:spcBef>
                <a:spcPts val="667"/>
              </a:spcBef>
              <a:spcAft>
                <a:spcPts val="0"/>
              </a:spcAft>
              <a:buClr>
                <a:schemeClr val="dk1"/>
              </a:buClr>
              <a:buSzPts val="2133"/>
              <a:buNone/>
              <a:defRPr b="1" sz="2133"/>
            </a:lvl7pPr>
            <a:lvl8pPr indent="-228600" lvl="7" marL="3657600" algn="l">
              <a:lnSpc>
                <a:spcPct val="90000"/>
              </a:lnSpc>
              <a:spcBef>
                <a:spcPts val="667"/>
              </a:spcBef>
              <a:spcAft>
                <a:spcPts val="0"/>
              </a:spcAft>
              <a:buClr>
                <a:schemeClr val="dk1"/>
              </a:buClr>
              <a:buSzPts val="2133"/>
              <a:buNone/>
              <a:defRPr b="1" sz="2133"/>
            </a:lvl8pPr>
            <a:lvl9pPr indent="-228600" lvl="8" marL="4114800" algn="l">
              <a:lnSpc>
                <a:spcPct val="90000"/>
              </a:lnSpc>
              <a:spcBef>
                <a:spcPts val="667"/>
              </a:spcBef>
              <a:spcAft>
                <a:spcPts val="0"/>
              </a:spcAft>
              <a:buClr>
                <a:schemeClr val="dk1"/>
              </a:buClr>
              <a:buSzPts val="2133"/>
              <a:buNone/>
              <a:defRPr b="1" sz="2133"/>
            </a:lvl9pPr>
          </a:lstStyle>
          <a:p/>
        </p:txBody>
      </p:sp>
      <p:sp>
        <p:nvSpPr>
          <p:cNvPr id="45" name="Google Shape;45;p6"/>
          <p:cNvSpPr txBox="1"/>
          <p:nvPr>
            <p:ph idx="4" type="body"/>
          </p:nvPr>
        </p:nvSpPr>
        <p:spPr>
          <a:xfrm>
            <a:off x="6172201" y="3340100"/>
            <a:ext cx="5183188" cy="4912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46" name="Google Shape;46;p6"/>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486836"/>
            <a:ext cx="10515600"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609600"/>
            <a:ext cx="3932237"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267"/>
              <a:buFont typeface="Play"/>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1316569"/>
            <a:ext cx="6172200" cy="6498167"/>
          </a:xfrm>
          <a:prstGeom prst="rect">
            <a:avLst/>
          </a:prstGeom>
          <a:noFill/>
          <a:ln>
            <a:noFill/>
          </a:ln>
        </p:spPr>
        <p:txBody>
          <a:bodyPr anchorCtr="0" anchor="t" bIns="45700" lIns="91425" spcFirstLastPara="1" rIns="91425" wrap="square" tIns="45700">
            <a:normAutofit/>
          </a:bodyPr>
          <a:lstStyle>
            <a:lvl1pPr indent="-499554" lvl="0" marL="457200" algn="l">
              <a:lnSpc>
                <a:spcPct val="90000"/>
              </a:lnSpc>
              <a:spcBef>
                <a:spcPts val="1333"/>
              </a:spcBef>
              <a:spcAft>
                <a:spcPts val="0"/>
              </a:spcAft>
              <a:buClr>
                <a:schemeClr val="dk1"/>
              </a:buClr>
              <a:buSzPts val="4267"/>
              <a:buChar char="•"/>
              <a:defRPr sz="4267"/>
            </a:lvl1pPr>
            <a:lvl2pPr indent="-465645" lvl="1" marL="914400" algn="l">
              <a:lnSpc>
                <a:spcPct val="90000"/>
              </a:lnSpc>
              <a:spcBef>
                <a:spcPts val="667"/>
              </a:spcBef>
              <a:spcAft>
                <a:spcPts val="0"/>
              </a:spcAft>
              <a:buClr>
                <a:schemeClr val="dk1"/>
              </a:buClr>
              <a:buSzPts val="3733"/>
              <a:buChar char="•"/>
              <a:defRPr sz="3733"/>
            </a:lvl2pPr>
            <a:lvl3pPr indent="-431800" lvl="2" marL="1371600" algn="l">
              <a:lnSpc>
                <a:spcPct val="90000"/>
              </a:lnSpc>
              <a:spcBef>
                <a:spcPts val="667"/>
              </a:spcBef>
              <a:spcAft>
                <a:spcPts val="0"/>
              </a:spcAft>
              <a:buClr>
                <a:schemeClr val="dk1"/>
              </a:buClr>
              <a:buSzPts val="3200"/>
              <a:buChar char="•"/>
              <a:defRPr sz="3200"/>
            </a:lvl3pPr>
            <a:lvl4pPr indent="-397954" lvl="3" marL="1828800" algn="l">
              <a:lnSpc>
                <a:spcPct val="90000"/>
              </a:lnSpc>
              <a:spcBef>
                <a:spcPts val="667"/>
              </a:spcBef>
              <a:spcAft>
                <a:spcPts val="0"/>
              </a:spcAft>
              <a:buClr>
                <a:schemeClr val="dk1"/>
              </a:buClr>
              <a:buSzPts val="2667"/>
              <a:buChar char="•"/>
              <a:defRPr sz="2667"/>
            </a:lvl4pPr>
            <a:lvl5pPr indent="-397954" lvl="4" marL="2286000" algn="l">
              <a:lnSpc>
                <a:spcPct val="90000"/>
              </a:lnSpc>
              <a:spcBef>
                <a:spcPts val="667"/>
              </a:spcBef>
              <a:spcAft>
                <a:spcPts val="0"/>
              </a:spcAft>
              <a:buClr>
                <a:schemeClr val="dk1"/>
              </a:buClr>
              <a:buSzPts val="2667"/>
              <a:buChar char="•"/>
              <a:defRPr sz="2667"/>
            </a:lvl5pPr>
            <a:lvl6pPr indent="-397954" lvl="5" marL="2743200" algn="l">
              <a:lnSpc>
                <a:spcPct val="90000"/>
              </a:lnSpc>
              <a:spcBef>
                <a:spcPts val="667"/>
              </a:spcBef>
              <a:spcAft>
                <a:spcPts val="0"/>
              </a:spcAft>
              <a:buClr>
                <a:schemeClr val="dk1"/>
              </a:buClr>
              <a:buSzPts val="2667"/>
              <a:buChar char="•"/>
              <a:defRPr sz="2667"/>
            </a:lvl6pPr>
            <a:lvl7pPr indent="-397954" lvl="6" marL="3200400" algn="l">
              <a:lnSpc>
                <a:spcPct val="90000"/>
              </a:lnSpc>
              <a:spcBef>
                <a:spcPts val="667"/>
              </a:spcBef>
              <a:spcAft>
                <a:spcPts val="0"/>
              </a:spcAft>
              <a:buClr>
                <a:schemeClr val="dk1"/>
              </a:buClr>
              <a:buSzPts val="2667"/>
              <a:buChar char="•"/>
              <a:defRPr sz="2667"/>
            </a:lvl7pPr>
            <a:lvl8pPr indent="-397954" lvl="7" marL="3657600" algn="l">
              <a:lnSpc>
                <a:spcPct val="90000"/>
              </a:lnSpc>
              <a:spcBef>
                <a:spcPts val="667"/>
              </a:spcBef>
              <a:spcAft>
                <a:spcPts val="0"/>
              </a:spcAft>
              <a:buClr>
                <a:schemeClr val="dk1"/>
              </a:buClr>
              <a:buSzPts val="2667"/>
              <a:buChar char="•"/>
              <a:defRPr sz="2667"/>
            </a:lvl8pPr>
            <a:lvl9pPr indent="-397954" lvl="8" marL="4114800" algn="l">
              <a:lnSpc>
                <a:spcPct val="90000"/>
              </a:lnSpc>
              <a:spcBef>
                <a:spcPts val="667"/>
              </a:spcBef>
              <a:spcAft>
                <a:spcPts val="0"/>
              </a:spcAft>
              <a:buClr>
                <a:schemeClr val="dk1"/>
              </a:buClr>
              <a:buSzPts val="2667"/>
              <a:buChar char="•"/>
              <a:defRPr sz="2667"/>
            </a:lvl9pPr>
          </a:lstStyle>
          <a:p/>
        </p:txBody>
      </p:sp>
      <p:sp>
        <p:nvSpPr>
          <p:cNvPr id="61" name="Google Shape;61;p9"/>
          <p:cNvSpPr txBox="1"/>
          <p:nvPr>
            <p:ph idx="2" type="body"/>
          </p:nvPr>
        </p:nvSpPr>
        <p:spPr>
          <a:xfrm>
            <a:off x="839788" y="2743200"/>
            <a:ext cx="3932237" cy="50821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133"/>
              <a:buNone/>
              <a:defRPr sz="2133"/>
            </a:lvl1pPr>
            <a:lvl2pPr indent="-228600" lvl="1" marL="914400" algn="l">
              <a:lnSpc>
                <a:spcPct val="90000"/>
              </a:lnSpc>
              <a:spcBef>
                <a:spcPts val="667"/>
              </a:spcBef>
              <a:spcAft>
                <a:spcPts val="0"/>
              </a:spcAft>
              <a:buClr>
                <a:schemeClr val="dk1"/>
              </a:buClr>
              <a:buSzPts val="1867"/>
              <a:buNone/>
              <a:defRPr sz="1867"/>
            </a:lvl2pPr>
            <a:lvl3pPr indent="-228600" lvl="2" marL="1371600" algn="l">
              <a:lnSpc>
                <a:spcPct val="90000"/>
              </a:lnSpc>
              <a:spcBef>
                <a:spcPts val="667"/>
              </a:spcBef>
              <a:spcAft>
                <a:spcPts val="0"/>
              </a:spcAft>
              <a:buClr>
                <a:schemeClr val="dk1"/>
              </a:buClr>
              <a:buSzPts val="1600"/>
              <a:buNone/>
              <a:defRPr sz="1600"/>
            </a:lvl3pPr>
            <a:lvl4pPr indent="-228600" lvl="3" marL="1828800" algn="l">
              <a:lnSpc>
                <a:spcPct val="90000"/>
              </a:lnSpc>
              <a:spcBef>
                <a:spcPts val="667"/>
              </a:spcBef>
              <a:spcAft>
                <a:spcPts val="0"/>
              </a:spcAft>
              <a:buClr>
                <a:schemeClr val="dk1"/>
              </a:buClr>
              <a:buSzPts val="1333"/>
              <a:buNone/>
              <a:defRPr sz="1333"/>
            </a:lvl4pPr>
            <a:lvl5pPr indent="-228600" lvl="4" marL="2286000" algn="l">
              <a:lnSpc>
                <a:spcPct val="90000"/>
              </a:lnSpc>
              <a:spcBef>
                <a:spcPts val="667"/>
              </a:spcBef>
              <a:spcAft>
                <a:spcPts val="0"/>
              </a:spcAft>
              <a:buClr>
                <a:schemeClr val="dk1"/>
              </a:buClr>
              <a:buSzPts val="1333"/>
              <a:buNone/>
              <a:defRPr sz="1333"/>
            </a:lvl5pPr>
            <a:lvl6pPr indent="-228600" lvl="5" marL="2743200" algn="l">
              <a:lnSpc>
                <a:spcPct val="90000"/>
              </a:lnSpc>
              <a:spcBef>
                <a:spcPts val="667"/>
              </a:spcBef>
              <a:spcAft>
                <a:spcPts val="0"/>
              </a:spcAft>
              <a:buClr>
                <a:schemeClr val="dk1"/>
              </a:buClr>
              <a:buSzPts val="1333"/>
              <a:buNone/>
              <a:defRPr sz="1333"/>
            </a:lvl6pPr>
            <a:lvl7pPr indent="-228600" lvl="6" marL="3200400" algn="l">
              <a:lnSpc>
                <a:spcPct val="90000"/>
              </a:lnSpc>
              <a:spcBef>
                <a:spcPts val="667"/>
              </a:spcBef>
              <a:spcAft>
                <a:spcPts val="0"/>
              </a:spcAft>
              <a:buClr>
                <a:schemeClr val="dk1"/>
              </a:buClr>
              <a:buSzPts val="1333"/>
              <a:buNone/>
              <a:defRPr sz="1333"/>
            </a:lvl7pPr>
            <a:lvl8pPr indent="-228600" lvl="7" marL="3657600" algn="l">
              <a:lnSpc>
                <a:spcPct val="90000"/>
              </a:lnSpc>
              <a:spcBef>
                <a:spcPts val="667"/>
              </a:spcBef>
              <a:spcAft>
                <a:spcPts val="0"/>
              </a:spcAft>
              <a:buClr>
                <a:schemeClr val="dk1"/>
              </a:buClr>
              <a:buSzPts val="1333"/>
              <a:buNone/>
              <a:defRPr sz="1333"/>
            </a:lvl8pPr>
            <a:lvl9pPr indent="-228600" lvl="8" marL="4114800" algn="l">
              <a:lnSpc>
                <a:spcPct val="90000"/>
              </a:lnSpc>
              <a:spcBef>
                <a:spcPts val="667"/>
              </a:spcBef>
              <a:spcAft>
                <a:spcPts val="0"/>
              </a:spcAft>
              <a:buClr>
                <a:schemeClr val="dk1"/>
              </a:buClr>
              <a:buSzPts val="1333"/>
              <a:buNone/>
              <a:defRPr sz="1333"/>
            </a:lvl9pPr>
          </a:lstStyle>
          <a:p/>
        </p:txBody>
      </p:sp>
      <p:sp>
        <p:nvSpPr>
          <p:cNvPr id="62" name="Google Shape;62;p9"/>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609600"/>
            <a:ext cx="3932237"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267"/>
              <a:buFont typeface="Play"/>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1316569"/>
            <a:ext cx="6172200" cy="6498167"/>
          </a:xfrm>
          <a:prstGeom prst="rect">
            <a:avLst/>
          </a:prstGeom>
          <a:noFill/>
          <a:ln>
            <a:noFill/>
          </a:ln>
        </p:spPr>
      </p:sp>
      <p:sp>
        <p:nvSpPr>
          <p:cNvPr id="68" name="Google Shape;68;p10"/>
          <p:cNvSpPr txBox="1"/>
          <p:nvPr>
            <p:ph idx="1" type="body"/>
          </p:nvPr>
        </p:nvSpPr>
        <p:spPr>
          <a:xfrm>
            <a:off x="839788" y="2743200"/>
            <a:ext cx="3932237" cy="50821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133"/>
              <a:buNone/>
              <a:defRPr sz="2133"/>
            </a:lvl1pPr>
            <a:lvl2pPr indent="-228600" lvl="1" marL="914400" algn="l">
              <a:lnSpc>
                <a:spcPct val="90000"/>
              </a:lnSpc>
              <a:spcBef>
                <a:spcPts val="667"/>
              </a:spcBef>
              <a:spcAft>
                <a:spcPts val="0"/>
              </a:spcAft>
              <a:buClr>
                <a:schemeClr val="dk1"/>
              </a:buClr>
              <a:buSzPts val="1867"/>
              <a:buNone/>
              <a:defRPr sz="1867"/>
            </a:lvl2pPr>
            <a:lvl3pPr indent="-228600" lvl="2" marL="1371600" algn="l">
              <a:lnSpc>
                <a:spcPct val="90000"/>
              </a:lnSpc>
              <a:spcBef>
                <a:spcPts val="667"/>
              </a:spcBef>
              <a:spcAft>
                <a:spcPts val="0"/>
              </a:spcAft>
              <a:buClr>
                <a:schemeClr val="dk1"/>
              </a:buClr>
              <a:buSzPts val="1600"/>
              <a:buNone/>
              <a:defRPr sz="1600"/>
            </a:lvl3pPr>
            <a:lvl4pPr indent="-228600" lvl="3" marL="1828800" algn="l">
              <a:lnSpc>
                <a:spcPct val="90000"/>
              </a:lnSpc>
              <a:spcBef>
                <a:spcPts val="667"/>
              </a:spcBef>
              <a:spcAft>
                <a:spcPts val="0"/>
              </a:spcAft>
              <a:buClr>
                <a:schemeClr val="dk1"/>
              </a:buClr>
              <a:buSzPts val="1333"/>
              <a:buNone/>
              <a:defRPr sz="1333"/>
            </a:lvl4pPr>
            <a:lvl5pPr indent="-228600" lvl="4" marL="2286000" algn="l">
              <a:lnSpc>
                <a:spcPct val="90000"/>
              </a:lnSpc>
              <a:spcBef>
                <a:spcPts val="667"/>
              </a:spcBef>
              <a:spcAft>
                <a:spcPts val="0"/>
              </a:spcAft>
              <a:buClr>
                <a:schemeClr val="dk1"/>
              </a:buClr>
              <a:buSzPts val="1333"/>
              <a:buNone/>
              <a:defRPr sz="1333"/>
            </a:lvl5pPr>
            <a:lvl6pPr indent="-228600" lvl="5" marL="2743200" algn="l">
              <a:lnSpc>
                <a:spcPct val="90000"/>
              </a:lnSpc>
              <a:spcBef>
                <a:spcPts val="667"/>
              </a:spcBef>
              <a:spcAft>
                <a:spcPts val="0"/>
              </a:spcAft>
              <a:buClr>
                <a:schemeClr val="dk1"/>
              </a:buClr>
              <a:buSzPts val="1333"/>
              <a:buNone/>
              <a:defRPr sz="1333"/>
            </a:lvl6pPr>
            <a:lvl7pPr indent="-228600" lvl="6" marL="3200400" algn="l">
              <a:lnSpc>
                <a:spcPct val="90000"/>
              </a:lnSpc>
              <a:spcBef>
                <a:spcPts val="667"/>
              </a:spcBef>
              <a:spcAft>
                <a:spcPts val="0"/>
              </a:spcAft>
              <a:buClr>
                <a:schemeClr val="dk1"/>
              </a:buClr>
              <a:buSzPts val="1333"/>
              <a:buNone/>
              <a:defRPr sz="1333"/>
            </a:lvl7pPr>
            <a:lvl8pPr indent="-228600" lvl="7" marL="3657600" algn="l">
              <a:lnSpc>
                <a:spcPct val="90000"/>
              </a:lnSpc>
              <a:spcBef>
                <a:spcPts val="667"/>
              </a:spcBef>
              <a:spcAft>
                <a:spcPts val="0"/>
              </a:spcAft>
              <a:buClr>
                <a:schemeClr val="dk1"/>
              </a:buClr>
              <a:buSzPts val="1333"/>
              <a:buNone/>
              <a:defRPr sz="1333"/>
            </a:lvl8pPr>
            <a:lvl9pPr indent="-228600" lvl="8" marL="4114800" algn="l">
              <a:lnSpc>
                <a:spcPct val="90000"/>
              </a:lnSpc>
              <a:spcBef>
                <a:spcPts val="667"/>
              </a:spcBef>
              <a:spcAft>
                <a:spcPts val="0"/>
              </a:spcAft>
              <a:buClr>
                <a:schemeClr val="dk1"/>
              </a:buClr>
              <a:buSzPts val="1333"/>
              <a:buNone/>
              <a:defRPr sz="1333"/>
            </a:lvl9pPr>
          </a:lstStyle>
          <a:p/>
        </p:txBody>
      </p:sp>
      <p:sp>
        <p:nvSpPr>
          <p:cNvPr id="69" name="Google Shape;69;p10"/>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486836"/>
            <a:ext cx="10515600" cy="176741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5867"/>
              <a:buFont typeface="Play"/>
              <a:buNone/>
              <a:defRPr b="0" i="0" sz="5867"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2434167"/>
            <a:ext cx="10515600" cy="5801784"/>
          </a:xfrm>
          <a:prstGeom prst="rect">
            <a:avLst/>
          </a:prstGeom>
          <a:noFill/>
          <a:ln>
            <a:noFill/>
          </a:ln>
        </p:spPr>
        <p:txBody>
          <a:bodyPr anchorCtr="0" anchor="t" bIns="45700" lIns="91425" spcFirstLastPara="1" rIns="91425" wrap="square" tIns="45700">
            <a:normAutofit/>
          </a:bodyPr>
          <a:lstStyle>
            <a:lvl1pPr indent="-465645" lvl="0" marL="457200" marR="0" rtl="0" algn="l">
              <a:lnSpc>
                <a:spcPct val="90000"/>
              </a:lnSpc>
              <a:spcBef>
                <a:spcPts val="1333"/>
              </a:spcBef>
              <a:spcAft>
                <a:spcPts val="0"/>
              </a:spcAft>
              <a:buClr>
                <a:schemeClr val="dk1"/>
              </a:buClr>
              <a:buSzPts val="3733"/>
              <a:buFont typeface="Arial"/>
              <a:buChar char="•"/>
              <a:defRPr b="0" i="0" sz="3733" u="none" cap="none" strike="noStrike">
                <a:solidFill>
                  <a:schemeClr val="dk1"/>
                </a:solidFill>
                <a:latin typeface="Arial"/>
                <a:ea typeface="Arial"/>
                <a:cs typeface="Arial"/>
                <a:sym typeface="Arial"/>
              </a:defRPr>
            </a:lvl1pPr>
            <a:lvl2pPr indent="-431800" lvl="1" marL="914400" marR="0" rtl="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2pPr>
            <a:lvl3pPr indent="-397954" lvl="2" marL="1371600" marR="0" rtl="0" algn="l">
              <a:lnSpc>
                <a:spcPct val="90000"/>
              </a:lnSpc>
              <a:spcBef>
                <a:spcPts val="667"/>
              </a:spcBef>
              <a:spcAft>
                <a:spcPts val="0"/>
              </a:spcAft>
              <a:buClr>
                <a:schemeClr val="dk1"/>
              </a:buClr>
              <a:buSzPts val="2667"/>
              <a:buFont typeface="Arial"/>
              <a:buChar char="•"/>
              <a:defRPr b="0" i="0" sz="2667" u="none" cap="none" strike="noStrike">
                <a:solidFill>
                  <a:schemeClr val="dk1"/>
                </a:solidFill>
                <a:latin typeface="Arial"/>
                <a:ea typeface="Arial"/>
                <a:cs typeface="Arial"/>
                <a:sym typeface="Arial"/>
              </a:defRPr>
            </a:lvl3pPr>
            <a:lvl4pPr indent="-381000" lvl="3" marL="1828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81000" lvl="4" marL="22860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5pPr>
            <a:lvl6pPr indent="-381000" lvl="5" marL="27432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6pPr>
            <a:lvl7pPr indent="-381000" lvl="6" marL="32004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381000" lvl="7" marL="36576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8pPr>
            <a:lvl9pPr indent="-381000" lvl="8" marL="4114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8475136"/>
            <a:ext cx="2743200" cy="48683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8475136"/>
            <a:ext cx="4114800" cy="48683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8475136"/>
            <a:ext cx="2743200" cy="48683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3.png"/><Relationship Id="rId13" Type="http://schemas.openxmlformats.org/officeDocument/2006/relationships/image" Target="../media/image39.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22.jpg"/><Relationship Id="rId7" Type="http://schemas.openxmlformats.org/officeDocument/2006/relationships/image" Target="../media/image18.png"/><Relationship Id="rId8"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7.png"/><Relationship Id="rId6" Type="http://schemas.openxmlformats.org/officeDocument/2006/relationships/image" Target="../media/image37.png"/><Relationship Id="rId7"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5.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9.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43.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26.png"/><Relationship Id="rId8"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8.png"/></Relationships>
</file>

<file path=ppt/slides/_rels/slide18.xml.rels><?xml version="1.0" encoding="UTF-8" standalone="yes"?><Relationships xmlns="http://schemas.openxmlformats.org/package/2006/relationships"><Relationship Id="rId10"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1.png"/><Relationship Id="rId6" Type="http://schemas.openxmlformats.org/officeDocument/2006/relationships/image" Target="../media/image40.png"/><Relationship Id="rId7" Type="http://schemas.openxmlformats.org/officeDocument/2006/relationships/image" Target="../media/image47.png"/><Relationship Id="rId8"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hyperlink" Target="https://github.com/gusjrivas/VpC2_TP_Co16/blob/main/Retinanet" TargetMode="External"/><Relationship Id="rId6" Type="http://schemas.openxmlformats.org/officeDocument/2006/relationships/hyperlink" Target="https://github.com/gusjrivas/VpC2_TP_Co16/blob/main/Modelo_YOLOV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34.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D9E5F8"/>
            </a:gs>
            <a:gs pos="72000">
              <a:srgbClr val="C0E4F5"/>
            </a:gs>
            <a:gs pos="96000">
              <a:srgbClr val="A3C5ED"/>
            </a:gs>
            <a:gs pos="100000">
              <a:srgbClr val="A3C5ED"/>
            </a:gs>
          </a:gsLst>
          <a:lin ang="5400000" scaled="0"/>
        </a:gradFill>
      </p:bgPr>
    </p:bg>
    <p:spTree>
      <p:nvGrpSpPr>
        <p:cNvPr id="87" name="Shape 87"/>
        <p:cNvGrpSpPr/>
        <p:nvPr/>
      </p:nvGrpSpPr>
      <p:grpSpPr>
        <a:xfrm>
          <a:off x="0" y="0"/>
          <a:ext cx="0" cy="0"/>
          <a:chOff x="0" y="0"/>
          <a:chExt cx="0" cy="0"/>
        </a:xfrm>
      </p:grpSpPr>
      <p:pic>
        <p:nvPicPr>
          <p:cNvPr descr="Imagen de la pantalla de un celular de un mensaje en letras negras&#10;&#10;Descripción generada automáticamente con confianza baja" id="88" name="Google Shape;88;p13"/>
          <p:cNvPicPr preferRelativeResize="0"/>
          <p:nvPr/>
        </p:nvPicPr>
        <p:blipFill rotWithShape="1">
          <a:blip r:embed="rId3">
            <a:alphaModFix/>
          </a:blip>
          <a:srcRect b="0" l="0" r="0" t="0"/>
          <a:stretch/>
        </p:blipFill>
        <p:spPr>
          <a:xfrm>
            <a:off x="46928" y="6008048"/>
            <a:ext cx="12189656" cy="2859192"/>
          </a:xfrm>
          <a:prstGeom prst="rect">
            <a:avLst/>
          </a:prstGeom>
          <a:noFill/>
          <a:ln>
            <a:noFill/>
          </a:ln>
        </p:spPr>
      </p:pic>
      <p:sp>
        <p:nvSpPr>
          <p:cNvPr id="89" name="Google Shape;89;p13"/>
          <p:cNvSpPr txBox="1"/>
          <p:nvPr>
            <p:ph idx="12" type="sldNum"/>
          </p:nvPr>
        </p:nvSpPr>
        <p:spPr>
          <a:xfrm>
            <a:off x="9467850" y="8363361"/>
            <a:ext cx="2743200" cy="338700"/>
          </a:xfrm>
          <a:prstGeom prst="rect">
            <a:avLst/>
          </a:prstGeom>
        </p:spPr>
        <p:txBody>
          <a:bodyPr anchorCtr="0" anchor="ctr" bIns="45700" lIns="91425" spcFirstLastPara="1" rIns="91425" wrap="square" tIns="45700">
            <a:spAutoFit/>
          </a:bodyPr>
          <a:lstStyle/>
          <a:p>
            <a:pPr indent="0" lvl="0" marL="0" rtl="0" algn="r">
              <a:spcBef>
                <a:spcPts val="0"/>
              </a:spcBef>
              <a:spcAft>
                <a:spcPts val="0"/>
              </a:spcAft>
              <a:buClr>
                <a:srgbClr val="000000"/>
              </a:buClr>
              <a:buSzPts val="1600"/>
              <a:buFont typeface="Arial"/>
              <a:buNone/>
            </a:pPr>
            <a:fld id="{00000000-1234-1234-1234-123412341234}" type="slidenum">
              <a:rPr lang="es-ES"/>
              <a:t>‹#›</a:t>
            </a:fld>
            <a:endParaRPr/>
          </a:p>
        </p:txBody>
      </p:sp>
      <p:sp>
        <p:nvSpPr>
          <p:cNvPr id="90" name="Google Shape;90;p13"/>
          <p:cNvSpPr txBox="1"/>
          <p:nvPr/>
        </p:nvSpPr>
        <p:spPr>
          <a:xfrm>
            <a:off x="282250" y="1612675"/>
            <a:ext cx="11620800" cy="9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2733">
                <a:solidFill>
                  <a:srgbClr val="1155CC"/>
                </a:solidFill>
                <a:latin typeface="Montserrat"/>
                <a:ea typeface="Montserrat"/>
                <a:cs typeface="Montserrat"/>
                <a:sym typeface="Montserrat"/>
              </a:rPr>
              <a:t>Visión por computadora II</a:t>
            </a:r>
            <a:endParaRPr b="1" sz="2733">
              <a:solidFill>
                <a:srgbClr val="1155CC"/>
              </a:solidFill>
              <a:latin typeface="Montserrat"/>
              <a:ea typeface="Montserrat"/>
              <a:cs typeface="Montserrat"/>
              <a:sym typeface="Montserrat"/>
            </a:endParaRPr>
          </a:p>
        </p:txBody>
      </p:sp>
      <p:sp>
        <p:nvSpPr>
          <p:cNvPr id="91" name="Google Shape;91;p13"/>
          <p:cNvSpPr txBox="1"/>
          <p:nvPr/>
        </p:nvSpPr>
        <p:spPr>
          <a:xfrm>
            <a:off x="839550" y="2767550"/>
            <a:ext cx="106044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33">
                <a:solidFill>
                  <a:schemeClr val="dk1"/>
                </a:solidFill>
                <a:latin typeface="Montserrat"/>
                <a:ea typeface="Montserrat"/>
                <a:cs typeface="Montserrat"/>
                <a:sym typeface="Montserrat"/>
              </a:rPr>
              <a:t>Alumnos:</a:t>
            </a:r>
            <a:endParaRPr b="1" sz="2433">
              <a:solidFill>
                <a:schemeClr val="dk1"/>
              </a:solidFill>
              <a:latin typeface="Montserrat"/>
              <a:ea typeface="Montserrat"/>
              <a:cs typeface="Montserrat"/>
              <a:sym typeface="Montserrat"/>
            </a:endParaRPr>
          </a:p>
          <a:p>
            <a:pPr indent="-383095" lvl="0" marL="457200" rtl="0" algn="l">
              <a:spcBef>
                <a:spcPts val="0"/>
              </a:spcBef>
              <a:spcAft>
                <a:spcPts val="0"/>
              </a:spcAft>
              <a:buClr>
                <a:schemeClr val="dk1"/>
              </a:buClr>
              <a:buSzPts val="2433"/>
              <a:buFont typeface="Montserrat"/>
              <a:buChar char="-"/>
            </a:pPr>
            <a:r>
              <a:rPr lang="es-ES" sz="2433">
                <a:solidFill>
                  <a:schemeClr val="dk1"/>
                </a:solidFill>
                <a:latin typeface="Montserrat"/>
                <a:ea typeface="Montserrat"/>
                <a:cs typeface="Montserrat"/>
                <a:sym typeface="Montserrat"/>
              </a:rPr>
              <a:t>Federico Arias Suárez</a:t>
            </a:r>
            <a:endParaRPr sz="2433">
              <a:solidFill>
                <a:schemeClr val="dk1"/>
              </a:solidFill>
              <a:latin typeface="Montserrat"/>
              <a:ea typeface="Montserrat"/>
              <a:cs typeface="Montserrat"/>
              <a:sym typeface="Montserrat"/>
            </a:endParaRPr>
          </a:p>
          <a:p>
            <a:pPr indent="-383095" lvl="0" marL="457200" rtl="0" algn="l">
              <a:spcBef>
                <a:spcPts val="0"/>
              </a:spcBef>
              <a:spcAft>
                <a:spcPts val="0"/>
              </a:spcAft>
              <a:buClr>
                <a:schemeClr val="dk1"/>
              </a:buClr>
              <a:buSzPts val="2433"/>
              <a:buFont typeface="Montserrat"/>
              <a:buChar char="-"/>
            </a:pPr>
            <a:r>
              <a:rPr lang="es-ES" sz="2433">
                <a:solidFill>
                  <a:schemeClr val="dk1"/>
                </a:solidFill>
                <a:latin typeface="Montserrat"/>
                <a:ea typeface="Montserrat"/>
                <a:cs typeface="Montserrat"/>
                <a:sym typeface="Montserrat"/>
              </a:rPr>
              <a:t>Myrna Lorena Degano</a:t>
            </a:r>
            <a:endParaRPr sz="2433">
              <a:solidFill>
                <a:schemeClr val="dk1"/>
              </a:solidFill>
              <a:latin typeface="Montserrat"/>
              <a:ea typeface="Montserrat"/>
              <a:cs typeface="Montserrat"/>
              <a:sym typeface="Montserrat"/>
            </a:endParaRPr>
          </a:p>
          <a:p>
            <a:pPr indent="-383095" lvl="0" marL="457200" rtl="0" algn="l">
              <a:spcBef>
                <a:spcPts val="0"/>
              </a:spcBef>
              <a:spcAft>
                <a:spcPts val="0"/>
              </a:spcAft>
              <a:buClr>
                <a:schemeClr val="dk1"/>
              </a:buClr>
              <a:buSzPts val="2433"/>
              <a:buFont typeface="Montserrat"/>
              <a:buChar char="-"/>
            </a:pPr>
            <a:r>
              <a:rPr lang="es-ES" sz="2433">
                <a:solidFill>
                  <a:schemeClr val="dk1"/>
                </a:solidFill>
                <a:latin typeface="Montserrat"/>
                <a:ea typeface="Montserrat"/>
                <a:cs typeface="Montserrat"/>
                <a:sym typeface="Montserrat"/>
              </a:rPr>
              <a:t>Gustavo Julián Rivas</a:t>
            </a:r>
            <a:endParaRPr sz="2433">
              <a:solidFill>
                <a:schemeClr val="dk1"/>
              </a:solidFill>
              <a:latin typeface="Montserrat"/>
              <a:ea typeface="Montserrat"/>
              <a:cs typeface="Montserrat"/>
              <a:sym typeface="Montserrat"/>
            </a:endParaRPr>
          </a:p>
        </p:txBody>
      </p:sp>
      <p:sp>
        <p:nvSpPr>
          <p:cNvPr id="92" name="Google Shape;92;p13"/>
          <p:cNvSpPr txBox="1"/>
          <p:nvPr/>
        </p:nvSpPr>
        <p:spPr>
          <a:xfrm>
            <a:off x="839550" y="4571925"/>
            <a:ext cx="7975500" cy="9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solidFill>
                  <a:schemeClr val="dk1"/>
                </a:solidFill>
                <a:latin typeface="Montserrat"/>
                <a:ea typeface="Montserrat"/>
                <a:cs typeface="Montserrat"/>
                <a:sym typeface="Montserrat"/>
              </a:rPr>
              <a:t>Objetivo:</a:t>
            </a:r>
            <a:r>
              <a:rPr lang="es-ES" sz="2400">
                <a:solidFill>
                  <a:schemeClr val="dk1"/>
                </a:solidFill>
                <a:latin typeface="Montserrat"/>
                <a:ea typeface="Montserrat"/>
                <a:cs typeface="Montserrat"/>
                <a:sym typeface="Montserrat"/>
              </a:rPr>
              <a:t> Detectar focos de incendio.  </a:t>
            </a:r>
            <a:endParaRPr sz="2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spcBef>
                <a:spcPts val="0"/>
              </a:spcBef>
              <a:spcAft>
                <a:spcPts val="0"/>
              </a:spcAft>
              <a:buNone/>
            </a:pPr>
            <a:r>
              <a:rPr b="1" lang="es-ES" sz="2400">
                <a:solidFill>
                  <a:schemeClr val="dk1"/>
                </a:solidFill>
                <a:latin typeface="Montserrat"/>
                <a:ea typeface="Montserrat"/>
                <a:cs typeface="Montserrat"/>
                <a:sym typeface="Montserrat"/>
              </a:rPr>
              <a:t>Motivación</a:t>
            </a:r>
            <a:r>
              <a:rPr b="1" lang="es-ES" sz="2400">
                <a:solidFill>
                  <a:schemeClr val="dk1"/>
                </a:solidFill>
                <a:latin typeface="Montserrat"/>
                <a:ea typeface="Montserrat"/>
                <a:cs typeface="Montserrat"/>
                <a:sym typeface="Montserrat"/>
              </a:rPr>
              <a:t>:</a:t>
            </a:r>
            <a:r>
              <a:rPr lang="es-ES" sz="2400">
                <a:solidFill>
                  <a:schemeClr val="dk1"/>
                </a:solidFill>
                <a:latin typeface="Montserrat"/>
                <a:ea typeface="Montserrat"/>
                <a:cs typeface="Montserrat"/>
                <a:sym typeface="Montserrat"/>
              </a:rPr>
              <a:t> Los incendios en la Amazonía están incrementándose, afectando el clima, la biodiversidad y agravando el calentamiento global. La detección temprana de estos incendios es vital para prevenir daños mayores.</a:t>
            </a:r>
            <a:endParaRPr sz="2400">
              <a:solidFill>
                <a:schemeClr val="dk1"/>
              </a:solidFill>
              <a:latin typeface="Montserrat"/>
              <a:ea typeface="Montserrat"/>
              <a:cs typeface="Montserrat"/>
              <a:sym typeface="Montserrat"/>
            </a:endParaRPr>
          </a:p>
        </p:txBody>
      </p:sp>
      <p:pic>
        <p:nvPicPr>
          <p:cNvPr id="93" name="Google Shape;93;p13"/>
          <p:cNvPicPr preferRelativeResize="0"/>
          <p:nvPr/>
        </p:nvPicPr>
        <p:blipFill rotWithShape="1">
          <a:blip r:embed="rId4">
            <a:alphaModFix/>
          </a:blip>
          <a:srcRect b="0" l="0" r="0" t="0"/>
          <a:stretch/>
        </p:blipFill>
        <p:spPr>
          <a:xfrm>
            <a:off x="0" y="0"/>
            <a:ext cx="12191999" cy="1524000"/>
          </a:xfrm>
          <a:prstGeom prst="rect">
            <a:avLst/>
          </a:prstGeom>
          <a:noFill/>
          <a:ln>
            <a:noFill/>
          </a:ln>
        </p:spPr>
      </p:pic>
      <p:pic>
        <p:nvPicPr>
          <p:cNvPr id="94" name="Google Shape;94;p13"/>
          <p:cNvPicPr preferRelativeResize="0"/>
          <p:nvPr/>
        </p:nvPicPr>
        <p:blipFill>
          <a:blip r:embed="rId5">
            <a:alphaModFix/>
          </a:blip>
          <a:stretch>
            <a:fillRect/>
          </a:stretch>
        </p:blipFill>
        <p:spPr>
          <a:xfrm>
            <a:off x="8229175" y="2337025"/>
            <a:ext cx="3404900" cy="340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76" name="Shape 176"/>
        <p:cNvGrpSpPr/>
        <p:nvPr/>
      </p:nvGrpSpPr>
      <p:grpSpPr>
        <a:xfrm>
          <a:off x="0" y="0"/>
          <a:ext cx="0" cy="0"/>
          <a:chOff x="0" y="0"/>
          <a:chExt cx="0" cy="0"/>
        </a:xfrm>
      </p:grpSpPr>
      <p:pic>
        <p:nvPicPr>
          <p:cNvPr id="177" name="Google Shape;177;p22"/>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178" name="Google Shape;178;p22"/>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179" name="Google Shape;179;p22"/>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80" name="Google Shape;180;p22"/>
          <p:cNvSpPr txBox="1"/>
          <p:nvPr/>
        </p:nvSpPr>
        <p:spPr>
          <a:xfrm>
            <a:off x="135475" y="1524000"/>
            <a:ext cx="4868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Retinanet</a:t>
            </a:r>
            <a:endParaRPr b="1" sz="3233">
              <a:solidFill>
                <a:srgbClr val="1155CC"/>
              </a:solidFill>
              <a:latin typeface="Montserrat"/>
              <a:ea typeface="Montserrat"/>
              <a:cs typeface="Montserrat"/>
              <a:sym typeface="Montserrat"/>
            </a:endParaRPr>
          </a:p>
        </p:txBody>
      </p:sp>
      <p:sp>
        <p:nvSpPr>
          <p:cNvPr id="181" name="Google Shape;181;p22"/>
          <p:cNvSpPr txBox="1"/>
          <p:nvPr/>
        </p:nvSpPr>
        <p:spPr>
          <a:xfrm>
            <a:off x="416425" y="2525700"/>
            <a:ext cx="11639700" cy="5474400"/>
          </a:xfrm>
          <a:prstGeom prst="rect">
            <a:avLst/>
          </a:prstGeom>
          <a:noFill/>
          <a:ln>
            <a:noFill/>
          </a:ln>
        </p:spPr>
        <p:txBody>
          <a:bodyPr anchorCtr="0" anchor="t" bIns="91425" lIns="91425" spcFirstLastPara="1" rIns="91425" wrap="square" tIns="91425">
            <a:noAutofit/>
          </a:bodyPr>
          <a:lstStyle/>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Modelo Base: "COCO-Detection/retinanet_R_50_FPN_1x.yaml"</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a:p>
            <a:pPr indent="-364045" lvl="0" marL="9144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R_50: ResNet-50 como backbone (50 capas).</a:t>
            </a:r>
            <a:endParaRPr sz="2133">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2133">
              <a:solidFill>
                <a:schemeClr val="dk1"/>
              </a:solidFill>
              <a:latin typeface="Montserrat"/>
              <a:ea typeface="Montserrat"/>
              <a:cs typeface="Montserrat"/>
              <a:sym typeface="Montserrat"/>
            </a:endParaRPr>
          </a:p>
          <a:p>
            <a:pPr indent="-364045" lvl="0" marL="9144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FPN: Feature Pyramid Network (técnica que se utiliza para mejorar la detección de objetos en diversas escalas)</a:t>
            </a:r>
            <a:endParaRPr sz="2133">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2133">
              <a:solidFill>
                <a:schemeClr val="dk1"/>
              </a:solidFill>
              <a:latin typeface="Montserrat"/>
              <a:ea typeface="Montserrat"/>
              <a:cs typeface="Montserrat"/>
              <a:sym typeface="Montserrat"/>
            </a:endParaRPr>
          </a:p>
          <a:p>
            <a:pPr indent="-364045" lvl="0" marL="9144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1x: Modelo entrenado con 270,000 iteraciones (la cantidad de veces que el modelo pasa por todo el conjunto de datos durante el entrenamiento).</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MODEL.RETINANET.NUM_CLASSES = 2</a:t>
            </a:r>
            <a:endParaRPr sz="2133">
              <a:solidFill>
                <a:schemeClr val="dk1"/>
              </a:solidFill>
              <a:latin typeface="Montserrat"/>
              <a:ea typeface="Montserrat"/>
              <a:cs typeface="Montserrat"/>
              <a:sym typeface="Montserrat"/>
            </a:endParaRPr>
          </a:p>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SOLVER.BASE_LR = 0.001 </a:t>
            </a:r>
            <a:endParaRPr sz="2133">
              <a:solidFill>
                <a:schemeClr val="dk1"/>
              </a:solidFill>
              <a:latin typeface="Montserrat"/>
              <a:ea typeface="Montserrat"/>
              <a:cs typeface="Montserrat"/>
              <a:sym typeface="Montserrat"/>
            </a:endParaRPr>
          </a:p>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LR_SCHEDULER_NAME: WarmupMultiStepLR</a:t>
            </a:r>
            <a:endParaRPr sz="2133">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133">
              <a:solidFill>
                <a:schemeClr val="dk1"/>
              </a:solidFill>
              <a:latin typeface="Montserrat"/>
              <a:ea typeface="Montserrat"/>
              <a:cs typeface="Montserrat"/>
              <a:sym typeface="Montserrat"/>
            </a:endParaRPr>
          </a:p>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50 épocas con y sin pipeline de augmentations</a:t>
            </a:r>
            <a:endParaRPr sz="2133">
              <a:solidFill>
                <a:schemeClr val="dk1"/>
              </a:solidFill>
              <a:latin typeface="Montserrat"/>
              <a:ea typeface="Montserrat"/>
              <a:cs typeface="Montserrat"/>
              <a:sym typeface="Montserrat"/>
            </a:endParaRPr>
          </a:p>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100 épocas con pipeline de augmentations</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p:txBody>
      </p:sp>
      <p:pic>
        <p:nvPicPr>
          <p:cNvPr id="182" name="Google Shape;182;p22"/>
          <p:cNvPicPr preferRelativeResize="0"/>
          <p:nvPr/>
        </p:nvPicPr>
        <p:blipFill>
          <a:blip r:embed="rId5">
            <a:alphaModFix/>
          </a:blip>
          <a:stretch>
            <a:fillRect/>
          </a:stretch>
        </p:blipFill>
        <p:spPr>
          <a:xfrm>
            <a:off x="9360475" y="1696400"/>
            <a:ext cx="2695575" cy="723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86" name="Shape 186"/>
        <p:cNvGrpSpPr/>
        <p:nvPr/>
      </p:nvGrpSpPr>
      <p:grpSpPr>
        <a:xfrm>
          <a:off x="0" y="0"/>
          <a:ext cx="0" cy="0"/>
          <a:chOff x="0" y="0"/>
          <a:chExt cx="0" cy="0"/>
        </a:xfrm>
      </p:grpSpPr>
      <p:pic>
        <p:nvPicPr>
          <p:cNvPr id="187" name="Google Shape;187;p23"/>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188" name="Google Shape;188;p23"/>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189" name="Google Shape;189;p23"/>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90" name="Google Shape;190;p23"/>
          <p:cNvSpPr txBox="1"/>
          <p:nvPr/>
        </p:nvSpPr>
        <p:spPr>
          <a:xfrm>
            <a:off x="135475" y="1524000"/>
            <a:ext cx="4868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Retinanet</a:t>
            </a:r>
            <a:endParaRPr b="1" sz="3233">
              <a:solidFill>
                <a:srgbClr val="1155CC"/>
              </a:solidFill>
              <a:latin typeface="Montserrat"/>
              <a:ea typeface="Montserrat"/>
              <a:cs typeface="Montserrat"/>
              <a:sym typeface="Montserrat"/>
            </a:endParaRPr>
          </a:p>
        </p:txBody>
      </p:sp>
      <p:sp>
        <p:nvSpPr>
          <p:cNvPr id="191" name="Google Shape;191;p23"/>
          <p:cNvSpPr txBox="1"/>
          <p:nvPr/>
        </p:nvSpPr>
        <p:spPr>
          <a:xfrm>
            <a:off x="416425" y="2525700"/>
            <a:ext cx="11639700" cy="54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133">
                <a:solidFill>
                  <a:schemeClr val="dk1"/>
                </a:solidFill>
                <a:latin typeface="Montserrat"/>
                <a:ea typeface="Montserrat"/>
                <a:cs typeface="Montserrat"/>
                <a:sym typeface="Montserrat"/>
              </a:rPr>
              <a:t>FOCAL LOSS</a:t>
            </a:r>
            <a:endParaRPr b="1"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rPr lang="es-ES" sz="2133">
                <a:solidFill>
                  <a:schemeClr val="dk1"/>
                </a:solidFill>
                <a:latin typeface="Montserrat"/>
                <a:ea typeface="Montserrat"/>
                <a:cs typeface="Montserrat"/>
                <a:sym typeface="Montserrat"/>
              </a:rPr>
              <a:t>Focal Loss es la principal innovación que RetinaNet introduce para abordar el desequilibrio entre clases. </a:t>
            </a:r>
            <a:endParaRPr sz="2133">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133">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s-ES" sz="2133">
                <a:solidFill>
                  <a:schemeClr val="dk1"/>
                </a:solidFill>
                <a:latin typeface="Montserrat"/>
                <a:ea typeface="Montserrat"/>
                <a:cs typeface="Montserrat"/>
                <a:sym typeface="Montserrat"/>
              </a:rPr>
              <a:t>En lugar de usar la tradicional </a:t>
            </a:r>
            <a:r>
              <a:rPr i="1" lang="es-ES" sz="2133">
                <a:solidFill>
                  <a:schemeClr val="dk1"/>
                </a:solidFill>
                <a:latin typeface="Montserrat"/>
                <a:ea typeface="Montserrat"/>
                <a:cs typeface="Montserrat"/>
                <a:sym typeface="Montserrat"/>
              </a:rPr>
              <a:t>cross-entropy loss</a:t>
            </a:r>
            <a:r>
              <a:rPr lang="es-ES" sz="2133">
                <a:solidFill>
                  <a:schemeClr val="dk1"/>
                </a:solidFill>
                <a:latin typeface="Montserrat"/>
                <a:ea typeface="Montserrat"/>
                <a:cs typeface="Montserrat"/>
                <a:sym typeface="Montserrat"/>
              </a:rPr>
              <a:t>, que penaliza igualmente las predicciones correctas e incorrectas, Focal Loss reduce la pérdida para las predicciones bien clasificadas y pone más énfasis en las predicciones incorrectas,</a:t>
            </a:r>
            <a:endParaRPr sz="2133">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133">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b="1" lang="es-ES" sz="1500">
                <a:solidFill>
                  <a:schemeClr val="dk1"/>
                </a:solidFill>
              </a:rPr>
              <a:t>alpha</a:t>
            </a:r>
            <a:r>
              <a:rPr lang="es-ES" sz="1500">
                <a:solidFill>
                  <a:schemeClr val="dk1"/>
                </a:solidFill>
              </a:rPr>
              <a:t>: controla el equilibrio entre las clases positivas (objetos) y las negativas (fondo). (Entre 0 y 1).  Un valor más alto de alpha hace que las clases positivas (objetos) sean más relevantes en la pérdida, lo que puede ser útil cuando las clases positivas son menos frecuentes que las negativas.</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ES" sz="1500">
                <a:solidFill>
                  <a:schemeClr val="dk1"/>
                </a:solidFill>
              </a:rPr>
              <a:t>gamma</a:t>
            </a:r>
            <a:r>
              <a:rPr lang="es-ES" sz="1500">
                <a:solidFill>
                  <a:schemeClr val="dk1"/>
                </a:solidFill>
              </a:rPr>
              <a:t>: controla la énfasis que se le da a los ejemplos difíciles (incorrectamente clasificados). (Entre 0 y 5).  A medida que gamma aumenta, la función de pérdida se vuelve más focalizada en los ejemplos difíciles y menos en los fáciles.</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ES" sz="1500">
                <a:solidFill>
                  <a:schemeClr val="dk1"/>
                </a:solidFill>
              </a:rPr>
              <a:t>loss_weight</a:t>
            </a:r>
            <a:r>
              <a:rPr lang="es-ES" sz="1500">
                <a:solidFill>
                  <a:schemeClr val="dk1"/>
                </a:solidFill>
              </a:rPr>
              <a:t>: peso general que se asigna a la Focal Loss en el cálculo total de la pérdida. (valor escalar que determine la importancia relativa de la Focal Loss frente a otras pérdidas en el modelo)</a:t>
            </a:r>
            <a:endParaRPr sz="1500">
              <a:solidFill>
                <a:schemeClr val="dk1"/>
              </a:solidFill>
            </a:endParaRPr>
          </a:p>
          <a:p>
            <a:pPr indent="0" lvl="0" marL="0" rtl="0" algn="l">
              <a:spcBef>
                <a:spcPts val="1200"/>
              </a:spcBef>
              <a:spcAft>
                <a:spcPts val="0"/>
              </a:spcAft>
              <a:buNone/>
            </a:pPr>
            <a:r>
              <a:t/>
            </a:r>
            <a:endParaRPr sz="2133">
              <a:solidFill>
                <a:schemeClr val="dk1"/>
              </a:solidFill>
              <a:latin typeface="Montserrat"/>
              <a:ea typeface="Montserrat"/>
              <a:cs typeface="Montserrat"/>
              <a:sym typeface="Montserrat"/>
            </a:endParaRPr>
          </a:p>
        </p:txBody>
      </p:sp>
      <p:pic>
        <p:nvPicPr>
          <p:cNvPr id="192" name="Google Shape;192;p23"/>
          <p:cNvPicPr preferRelativeResize="0"/>
          <p:nvPr/>
        </p:nvPicPr>
        <p:blipFill>
          <a:blip r:embed="rId5">
            <a:alphaModFix/>
          </a:blip>
          <a:stretch>
            <a:fillRect/>
          </a:stretch>
        </p:blipFill>
        <p:spPr>
          <a:xfrm>
            <a:off x="9360475" y="1696400"/>
            <a:ext cx="2695575" cy="72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6" name="Shape 196"/>
        <p:cNvGrpSpPr/>
        <p:nvPr/>
      </p:nvGrpSpPr>
      <p:grpSpPr>
        <a:xfrm>
          <a:off x="0" y="0"/>
          <a:ext cx="0" cy="0"/>
          <a:chOff x="0" y="0"/>
          <a:chExt cx="0" cy="0"/>
        </a:xfrm>
      </p:grpSpPr>
      <p:pic>
        <p:nvPicPr>
          <p:cNvPr id="197" name="Google Shape;197;p24"/>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198" name="Google Shape;198;p24"/>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199" name="Google Shape;199;p24"/>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00" name="Google Shape;200;p24"/>
          <p:cNvSpPr txBox="1"/>
          <p:nvPr/>
        </p:nvSpPr>
        <p:spPr>
          <a:xfrm>
            <a:off x="135475" y="1524000"/>
            <a:ext cx="4868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Retinanet</a:t>
            </a:r>
            <a:endParaRPr b="1" sz="3233">
              <a:solidFill>
                <a:srgbClr val="1155CC"/>
              </a:solidFill>
              <a:latin typeface="Montserrat"/>
              <a:ea typeface="Montserrat"/>
              <a:cs typeface="Montserrat"/>
              <a:sym typeface="Montserrat"/>
            </a:endParaRPr>
          </a:p>
        </p:txBody>
      </p:sp>
      <p:sp>
        <p:nvSpPr>
          <p:cNvPr id="201" name="Google Shape;201;p24"/>
          <p:cNvSpPr txBox="1"/>
          <p:nvPr/>
        </p:nvSpPr>
        <p:spPr>
          <a:xfrm>
            <a:off x="7817675" y="4918900"/>
            <a:ext cx="4225800" cy="409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a:buChar char="●"/>
            </a:pPr>
            <a:r>
              <a:rPr lang="es-ES" sz="1733">
                <a:solidFill>
                  <a:schemeClr val="dk1"/>
                </a:solidFill>
                <a:latin typeface="Montserrat"/>
                <a:ea typeface="Montserrat"/>
                <a:cs typeface="Montserrat"/>
                <a:sym typeface="Montserrat"/>
              </a:rPr>
              <a:t>mAP relativamente bajo (11.6%)</a:t>
            </a:r>
            <a:endParaRPr sz="1733">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733">
              <a:solidFill>
                <a:schemeClr val="dk1"/>
              </a:solidFill>
              <a:latin typeface="Montserrat"/>
              <a:ea typeface="Montserrat"/>
              <a:cs typeface="Montserrat"/>
              <a:sym typeface="Montserrat"/>
            </a:endParaRPr>
          </a:p>
          <a:p>
            <a:pPr indent="-338645" lvl="0" marL="457200" rtl="0" algn="l">
              <a:spcBef>
                <a:spcPts val="0"/>
              </a:spcBef>
              <a:spcAft>
                <a:spcPts val="0"/>
              </a:spcAft>
              <a:buClr>
                <a:schemeClr val="dk1"/>
              </a:buClr>
              <a:buSzPts val="1733"/>
              <a:buFont typeface="Montserrat"/>
              <a:buChar char="●"/>
            </a:pPr>
            <a:r>
              <a:rPr lang="es-ES" sz="1733">
                <a:solidFill>
                  <a:schemeClr val="dk1"/>
                </a:solidFill>
                <a:latin typeface="Montserrat"/>
                <a:ea typeface="Montserrat"/>
                <a:cs typeface="Montserrat"/>
                <a:sym typeface="Montserrat"/>
              </a:rPr>
              <a:t>mAP c/umbral de IoU=0.5 bastante más alto (29.5%) </a:t>
            </a:r>
            <a:r>
              <a:rPr lang="es-ES" sz="1433">
                <a:solidFill>
                  <a:schemeClr val="dk1"/>
                </a:solidFill>
                <a:latin typeface="Montserrat"/>
                <a:ea typeface="Montserrat"/>
                <a:cs typeface="Montserrat"/>
                <a:sym typeface="Montserrat"/>
              </a:rPr>
              <a:t>(mejor cuando se permite un margen mayor de error en la coincidencia de las cajas delimitadoras)</a:t>
            </a:r>
            <a:endParaRPr sz="1433">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433">
              <a:solidFill>
                <a:schemeClr val="dk1"/>
              </a:solidFill>
              <a:latin typeface="Montserrat"/>
              <a:ea typeface="Montserrat"/>
              <a:cs typeface="Montserrat"/>
              <a:sym typeface="Montserrat"/>
            </a:endParaRPr>
          </a:p>
          <a:p>
            <a:pPr indent="-338645" lvl="0" marL="457200" rtl="0" algn="l">
              <a:spcBef>
                <a:spcPts val="0"/>
              </a:spcBef>
              <a:spcAft>
                <a:spcPts val="0"/>
              </a:spcAft>
              <a:buClr>
                <a:schemeClr val="dk1"/>
              </a:buClr>
              <a:buSzPts val="1733"/>
              <a:buFont typeface="Montserrat"/>
              <a:buChar char="●"/>
            </a:pPr>
            <a:r>
              <a:rPr lang="es-ES" sz="1733">
                <a:solidFill>
                  <a:schemeClr val="dk1"/>
                </a:solidFill>
                <a:latin typeface="Montserrat"/>
                <a:ea typeface="Montserrat"/>
                <a:cs typeface="Montserrat"/>
                <a:sym typeface="Montserrat"/>
              </a:rPr>
              <a:t>mAP c/ umbral de IoU=0.75 (6.94%)</a:t>
            </a:r>
            <a:r>
              <a:rPr lang="es-ES" sz="1333">
                <a:solidFill>
                  <a:schemeClr val="dk1"/>
                </a:solidFill>
                <a:latin typeface="Montserrat"/>
                <a:ea typeface="Montserrat"/>
                <a:cs typeface="Montserrat"/>
                <a:sym typeface="Montserrat"/>
              </a:rPr>
              <a:t> </a:t>
            </a:r>
            <a:r>
              <a:rPr lang="es-ES" sz="1433">
                <a:solidFill>
                  <a:schemeClr val="dk1"/>
                </a:solidFill>
                <a:latin typeface="Montserrat"/>
                <a:ea typeface="Montserrat"/>
                <a:cs typeface="Montserrat"/>
                <a:sym typeface="Montserrat"/>
              </a:rPr>
              <a:t>(a umbral más estricto, desempeño menos sólido -&gt; </a:t>
            </a:r>
            <a:r>
              <a:rPr b="1" lang="es-ES" sz="1433">
                <a:solidFill>
                  <a:schemeClr val="dk1"/>
                </a:solidFill>
                <a:latin typeface="Montserrat"/>
                <a:ea typeface="Montserrat"/>
                <a:cs typeface="Montserrat"/>
                <a:sym typeface="Montserrat"/>
              </a:rPr>
              <a:t>modelo aún no completamente afinado</a:t>
            </a:r>
            <a:r>
              <a:rPr lang="es-ES" sz="1433">
                <a:solidFill>
                  <a:schemeClr val="dk1"/>
                </a:solidFill>
                <a:latin typeface="Montserrat"/>
                <a:ea typeface="Montserrat"/>
                <a:cs typeface="Montserrat"/>
                <a:sym typeface="Montserrat"/>
              </a:rPr>
              <a:t>)</a:t>
            </a:r>
            <a:endParaRPr sz="1433">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433">
              <a:solidFill>
                <a:schemeClr val="dk1"/>
              </a:solidFill>
              <a:latin typeface="Montserrat"/>
              <a:ea typeface="Montserrat"/>
              <a:cs typeface="Montserrat"/>
              <a:sym typeface="Montserrat"/>
            </a:endParaRPr>
          </a:p>
          <a:p>
            <a:pPr indent="-325945" lvl="0" marL="457200" rtl="0" algn="l">
              <a:spcBef>
                <a:spcPts val="0"/>
              </a:spcBef>
              <a:spcAft>
                <a:spcPts val="0"/>
              </a:spcAft>
              <a:buClr>
                <a:schemeClr val="dk1"/>
              </a:buClr>
              <a:buSzPts val="1533"/>
              <a:buFont typeface="Montserrat"/>
              <a:buChar char="●"/>
            </a:pPr>
            <a:r>
              <a:rPr lang="es-ES" sz="1533">
                <a:solidFill>
                  <a:schemeClr val="dk1"/>
                </a:solidFill>
                <a:latin typeface="Montserrat"/>
                <a:ea typeface="Montserrat"/>
                <a:cs typeface="Montserrat"/>
                <a:sym typeface="Montserrat"/>
              </a:rPr>
              <a:t>Clasifica mejor Humo que Fuego.</a:t>
            </a:r>
            <a:endParaRPr sz="1533">
              <a:solidFill>
                <a:schemeClr val="dk1"/>
              </a:solidFill>
              <a:latin typeface="Montserrat"/>
              <a:ea typeface="Montserrat"/>
              <a:cs typeface="Montserrat"/>
              <a:sym typeface="Montserrat"/>
            </a:endParaRPr>
          </a:p>
          <a:p>
            <a:pPr indent="-325945" lvl="0" marL="457200" rtl="0" algn="l">
              <a:spcBef>
                <a:spcPts val="0"/>
              </a:spcBef>
              <a:spcAft>
                <a:spcPts val="0"/>
              </a:spcAft>
              <a:buClr>
                <a:schemeClr val="dk1"/>
              </a:buClr>
              <a:buSzPts val="1533"/>
              <a:buFont typeface="Montserrat"/>
              <a:buChar char="●"/>
            </a:pPr>
            <a:r>
              <a:rPr lang="es-ES" sz="1533">
                <a:solidFill>
                  <a:schemeClr val="dk1"/>
                </a:solidFill>
                <a:latin typeface="Montserrat"/>
                <a:ea typeface="Montserrat"/>
                <a:cs typeface="Montserrat"/>
                <a:sym typeface="Montserrat"/>
              </a:rPr>
              <a:t>Clasifica mejor objetos grandes.</a:t>
            </a:r>
            <a:endParaRPr sz="1533">
              <a:solidFill>
                <a:schemeClr val="dk1"/>
              </a:solidFill>
              <a:latin typeface="Montserrat"/>
              <a:ea typeface="Montserrat"/>
              <a:cs typeface="Montserrat"/>
              <a:sym typeface="Montserrat"/>
            </a:endParaRPr>
          </a:p>
        </p:txBody>
      </p:sp>
      <p:sp>
        <p:nvSpPr>
          <p:cNvPr id="202" name="Google Shape;202;p24"/>
          <p:cNvSpPr txBox="1"/>
          <p:nvPr/>
        </p:nvSpPr>
        <p:spPr>
          <a:xfrm>
            <a:off x="364075" y="3567625"/>
            <a:ext cx="5010300" cy="4092600"/>
          </a:xfrm>
          <a:prstGeom prst="rect">
            <a:avLst/>
          </a:prstGeom>
          <a:noFill/>
          <a:ln>
            <a:noFill/>
          </a:ln>
        </p:spPr>
        <p:txBody>
          <a:bodyPr anchorCtr="0" anchor="t" bIns="91425" lIns="91425" spcFirstLastPara="1" rIns="91425" wrap="square" tIns="91425">
            <a:noAutofit/>
          </a:bodyPr>
          <a:lstStyle/>
          <a:p>
            <a:pPr indent="-383095" lvl="0" marL="457200" rtl="0" algn="l">
              <a:spcBef>
                <a:spcPts val="0"/>
              </a:spcBef>
              <a:spcAft>
                <a:spcPts val="0"/>
              </a:spcAft>
              <a:buClr>
                <a:schemeClr val="dk1"/>
              </a:buClr>
              <a:buSzPts val="2433"/>
              <a:buFont typeface="Montserrat"/>
              <a:buChar char="●"/>
            </a:pPr>
            <a:r>
              <a:rPr lang="es-ES" sz="2433">
                <a:solidFill>
                  <a:schemeClr val="dk1"/>
                </a:solidFill>
                <a:latin typeface="Montserrat"/>
                <a:ea typeface="Montserrat"/>
                <a:cs typeface="Montserrat"/>
                <a:sym typeface="Montserrat"/>
              </a:rPr>
              <a:t>.</a:t>
            </a:r>
            <a:endParaRPr sz="2433">
              <a:solidFill>
                <a:schemeClr val="dk1"/>
              </a:solidFill>
              <a:latin typeface="Montserrat"/>
              <a:ea typeface="Montserrat"/>
              <a:cs typeface="Montserrat"/>
              <a:sym typeface="Montserrat"/>
            </a:endParaRPr>
          </a:p>
        </p:txBody>
      </p:sp>
      <p:pic>
        <p:nvPicPr>
          <p:cNvPr id="203" name="Google Shape;203;p24"/>
          <p:cNvPicPr preferRelativeResize="0"/>
          <p:nvPr/>
        </p:nvPicPr>
        <p:blipFill>
          <a:blip r:embed="rId5">
            <a:alphaModFix/>
          </a:blip>
          <a:stretch>
            <a:fillRect/>
          </a:stretch>
        </p:blipFill>
        <p:spPr>
          <a:xfrm>
            <a:off x="328375" y="2476750"/>
            <a:ext cx="5464641" cy="2119900"/>
          </a:xfrm>
          <a:prstGeom prst="rect">
            <a:avLst/>
          </a:prstGeom>
          <a:noFill/>
          <a:ln>
            <a:noFill/>
          </a:ln>
        </p:spPr>
      </p:pic>
      <p:pic>
        <p:nvPicPr>
          <p:cNvPr id="204" name="Google Shape;204;p24"/>
          <p:cNvPicPr preferRelativeResize="0"/>
          <p:nvPr/>
        </p:nvPicPr>
        <p:blipFill>
          <a:blip r:embed="rId6">
            <a:alphaModFix/>
          </a:blip>
          <a:stretch>
            <a:fillRect/>
          </a:stretch>
        </p:blipFill>
        <p:spPr>
          <a:xfrm>
            <a:off x="328377" y="4901700"/>
            <a:ext cx="2243787" cy="1738825"/>
          </a:xfrm>
          <a:prstGeom prst="rect">
            <a:avLst/>
          </a:prstGeom>
          <a:noFill/>
          <a:ln>
            <a:noFill/>
          </a:ln>
        </p:spPr>
      </p:pic>
      <p:pic>
        <p:nvPicPr>
          <p:cNvPr id="205" name="Google Shape;205;p24"/>
          <p:cNvPicPr preferRelativeResize="0"/>
          <p:nvPr/>
        </p:nvPicPr>
        <p:blipFill>
          <a:blip r:embed="rId7">
            <a:alphaModFix/>
          </a:blip>
          <a:stretch>
            <a:fillRect/>
          </a:stretch>
        </p:blipFill>
        <p:spPr>
          <a:xfrm>
            <a:off x="6426700" y="2476749"/>
            <a:ext cx="2463080" cy="1871000"/>
          </a:xfrm>
          <a:prstGeom prst="rect">
            <a:avLst/>
          </a:prstGeom>
          <a:noFill/>
          <a:ln>
            <a:noFill/>
          </a:ln>
        </p:spPr>
      </p:pic>
      <p:pic>
        <p:nvPicPr>
          <p:cNvPr id="206" name="Google Shape;206;p24"/>
          <p:cNvPicPr preferRelativeResize="0"/>
          <p:nvPr/>
        </p:nvPicPr>
        <p:blipFill>
          <a:blip r:embed="rId8">
            <a:alphaModFix/>
          </a:blip>
          <a:stretch>
            <a:fillRect/>
          </a:stretch>
        </p:blipFill>
        <p:spPr>
          <a:xfrm>
            <a:off x="9068570" y="2476750"/>
            <a:ext cx="2432305" cy="1871000"/>
          </a:xfrm>
          <a:prstGeom prst="rect">
            <a:avLst/>
          </a:prstGeom>
          <a:noFill/>
          <a:ln>
            <a:noFill/>
          </a:ln>
        </p:spPr>
      </p:pic>
      <p:pic>
        <p:nvPicPr>
          <p:cNvPr id="207" name="Google Shape;207;p24"/>
          <p:cNvPicPr preferRelativeResize="0"/>
          <p:nvPr/>
        </p:nvPicPr>
        <p:blipFill>
          <a:blip r:embed="rId9">
            <a:alphaModFix/>
          </a:blip>
          <a:stretch>
            <a:fillRect/>
          </a:stretch>
        </p:blipFill>
        <p:spPr>
          <a:xfrm>
            <a:off x="2696225" y="4901700"/>
            <a:ext cx="2259168" cy="1738825"/>
          </a:xfrm>
          <a:prstGeom prst="rect">
            <a:avLst/>
          </a:prstGeom>
          <a:noFill/>
          <a:ln>
            <a:noFill/>
          </a:ln>
        </p:spPr>
      </p:pic>
      <p:pic>
        <p:nvPicPr>
          <p:cNvPr id="208" name="Google Shape;208;p24"/>
          <p:cNvPicPr preferRelativeResize="0"/>
          <p:nvPr/>
        </p:nvPicPr>
        <p:blipFill>
          <a:blip r:embed="rId10">
            <a:alphaModFix/>
          </a:blip>
          <a:stretch>
            <a:fillRect/>
          </a:stretch>
        </p:blipFill>
        <p:spPr>
          <a:xfrm>
            <a:off x="5123275" y="6793175"/>
            <a:ext cx="2243800" cy="1704431"/>
          </a:xfrm>
          <a:prstGeom prst="rect">
            <a:avLst/>
          </a:prstGeom>
          <a:noFill/>
          <a:ln>
            <a:noFill/>
          </a:ln>
        </p:spPr>
      </p:pic>
      <p:pic>
        <p:nvPicPr>
          <p:cNvPr id="209" name="Google Shape;209;p24"/>
          <p:cNvPicPr preferRelativeResize="0"/>
          <p:nvPr/>
        </p:nvPicPr>
        <p:blipFill>
          <a:blip r:embed="rId11">
            <a:alphaModFix/>
          </a:blip>
          <a:stretch>
            <a:fillRect/>
          </a:stretch>
        </p:blipFill>
        <p:spPr>
          <a:xfrm>
            <a:off x="2696225" y="6793175"/>
            <a:ext cx="2259175" cy="1733476"/>
          </a:xfrm>
          <a:prstGeom prst="rect">
            <a:avLst/>
          </a:prstGeom>
          <a:noFill/>
          <a:ln>
            <a:noFill/>
          </a:ln>
        </p:spPr>
      </p:pic>
      <p:pic>
        <p:nvPicPr>
          <p:cNvPr id="210" name="Google Shape;210;p24"/>
          <p:cNvPicPr preferRelativeResize="0"/>
          <p:nvPr/>
        </p:nvPicPr>
        <p:blipFill>
          <a:blip r:embed="rId12">
            <a:alphaModFix/>
          </a:blip>
          <a:stretch>
            <a:fillRect/>
          </a:stretch>
        </p:blipFill>
        <p:spPr>
          <a:xfrm>
            <a:off x="328373" y="6793173"/>
            <a:ext cx="2243800" cy="1734650"/>
          </a:xfrm>
          <a:prstGeom prst="rect">
            <a:avLst/>
          </a:prstGeom>
          <a:noFill/>
          <a:ln>
            <a:noFill/>
          </a:ln>
        </p:spPr>
      </p:pic>
      <p:pic>
        <p:nvPicPr>
          <p:cNvPr id="211" name="Google Shape;211;p24"/>
          <p:cNvPicPr preferRelativeResize="0"/>
          <p:nvPr/>
        </p:nvPicPr>
        <p:blipFill>
          <a:blip r:embed="rId13">
            <a:alphaModFix/>
          </a:blip>
          <a:stretch>
            <a:fillRect/>
          </a:stretch>
        </p:blipFill>
        <p:spPr>
          <a:xfrm>
            <a:off x="5123263" y="4918898"/>
            <a:ext cx="2243800" cy="17044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15" name="Shape 215"/>
        <p:cNvGrpSpPr/>
        <p:nvPr/>
      </p:nvGrpSpPr>
      <p:grpSpPr>
        <a:xfrm>
          <a:off x="0" y="0"/>
          <a:ext cx="0" cy="0"/>
          <a:chOff x="0" y="0"/>
          <a:chExt cx="0" cy="0"/>
        </a:xfrm>
      </p:grpSpPr>
      <p:pic>
        <p:nvPicPr>
          <p:cNvPr id="216" name="Google Shape;216;p25"/>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217" name="Google Shape;217;p25"/>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218" name="Google Shape;218;p25"/>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19" name="Google Shape;219;p25"/>
          <p:cNvSpPr txBox="1"/>
          <p:nvPr/>
        </p:nvSpPr>
        <p:spPr>
          <a:xfrm>
            <a:off x="135475" y="1524000"/>
            <a:ext cx="4868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Retinanet</a:t>
            </a:r>
            <a:endParaRPr b="1" sz="3233">
              <a:solidFill>
                <a:srgbClr val="1155CC"/>
              </a:solidFill>
              <a:latin typeface="Montserrat"/>
              <a:ea typeface="Montserrat"/>
              <a:cs typeface="Montserrat"/>
              <a:sym typeface="Montserrat"/>
            </a:endParaRPr>
          </a:p>
        </p:txBody>
      </p:sp>
      <p:sp>
        <p:nvSpPr>
          <p:cNvPr id="220" name="Google Shape;220;p25"/>
          <p:cNvSpPr txBox="1"/>
          <p:nvPr/>
        </p:nvSpPr>
        <p:spPr>
          <a:xfrm>
            <a:off x="6172200" y="5308500"/>
            <a:ext cx="5757000" cy="3014100"/>
          </a:xfrm>
          <a:prstGeom prst="rect">
            <a:avLst/>
          </a:prstGeom>
          <a:noFill/>
          <a:ln>
            <a:noFill/>
          </a:ln>
        </p:spPr>
        <p:txBody>
          <a:bodyPr anchorCtr="0" anchor="t" bIns="91425" lIns="91425" spcFirstLastPara="1" rIns="91425" wrap="square" tIns="91425">
            <a:noAutofit/>
          </a:bodyPr>
          <a:lstStyle/>
          <a:p>
            <a:pPr indent="-357695" lvl="0" marL="457200" rtl="0" algn="l">
              <a:spcBef>
                <a:spcPts val="0"/>
              </a:spcBef>
              <a:spcAft>
                <a:spcPts val="0"/>
              </a:spcAft>
              <a:buClr>
                <a:schemeClr val="dk1"/>
              </a:buClr>
              <a:buSzPts val="2033"/>
              <a:buFont typeface="Montserrat"/>
              <a:buChar char="●"/>
            </a:pPr>
            <a:r>
              <a:rPr lang="es-ES" sz="2033">
                <a:solidFill>
                  <a:schemeClr val="dk1"/>
                </a:solidFill>
                <a:latin typeface="Montserrat"/>
                <a:ea typeface="Montserrat"/>
                <a:cs typeface="Montserrat"/>
                <a:sym typeface="Montserrat"/>
              </a:rPr>
              <a:t>Punto de partida para afinar el modelo:</a:t>
            </a:r>
            <a:endParaRPr sz="2033">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2033">
              <a:solidFill>
                <a:schemeClr val="dk1"/>
              </a:solidFill>
              <a:latin typeface="Montserrat"/>
              <a:ea typeface="Montserrat"/>
              <a:cs typeface="Montserrat"/>
              <a:sym typeface="Montserrat"/>
            </a:endParaRPr>
          </a:p>
          <a:p>
            <a:pPr indent="-357695" lvl="1" marL="914400" rtl="0" algn="l">
              <a:spcBef>
                <a:spcPts val="0"/>
              </a:spcBef>
              <a:spcAft>
                <a:spcPts val="0"/>
              </a:spcAft>
              <a:buClr>
                <a:schemeClr val="dk1"/>
              </a:buClr>
              <a:buSzPts val="2033"/>
              <a:buFont typeface="Montserrat"/>
              <a:buChar char="○"/>
            </a:pPr>
            <a:r>
              <a:rPr lang="es-ES" sz="2033">
                <a:solidFill>
                  <a:schemeClr val="dk1"/>
                </a:solidFill>
                <a:latin typeface="Montserrat"/>
                <a:ea typeface="Montserrat"/>
                <a:cs typeface="Montserrat"/>
                <a:sym typeface="Montserrat"/>
              </a:rPr>
              <a:t>mejor etiquetado de datos</a:t>
            </a:r>
            <a:endParaRPr sz="2033">
              <a:solidFill>
                <a:schemeClr val="dk1"/>
              </a:solidFill>
              <a:latin typeface="Montserrat"/>
              <a:ea typeface="Montserrat"/>
              <a:cs typeface="Montserrat"/>
              <a:sym typeface="Montserrat"/>
            </a:endParaRPr>
          </a:p>
          <a:p>
            <a:pPr indent="-357695" lvl="1" marL="914400" rtl="0" algn="l">
              <a:spcBef>
                <a:spcPts val="0"/>
              </a:spcBef>
              <a:spcAft>
                <a:spcPts val="0"/>
              </a:spcAft>
              <a:buClr>
                <a:schemeClr val="dk1"/>
              </a:buClr>
              <a:buSzPts val="2033"/>
              <a:buFont typeface="Montserrat"/>
              <a:buChar char="○"/>
            </a:pPr>
            <a:r>
              <a:rPr lang="es-ES" sz="2033">
                <a:solidFill>
                  <a:schemeClr val="dk1"/>
                </a:solidFill>
                <a:latin typeface="Montserrat"/>
                <a:ea typeface="Montserrat"/>
                <a:cs typeface="Montserrat"/>
                <a:sym typeface="Montserrat"/>
              </a:rPr>
              <a:t>mejor balance de clases</a:t>
            </a:r>
            <a:endParaRPr sz="2033">
              <a:solidFill>
                <a:schemeClr val="dk1"/>
              </a:solidFill>
              <a:latin typeface="Montserrat"/>
              <a:ea typeface="Montserrat"/>
              <a:cs typeface="Montserrat"/>
              <a:sym typeface="Montserrat"/>
            </a:endParaRPr>
          </a:p>
          <a:p>
            <a:pPr indent="-357695" lvl="1" marL="914400" rtl="0" algn="l">
              <a:spcBef>
                <a:spcPts val="0"/>
              </a:spcBef>
              <a:spcAft>
                <a:spcPts val="0"/>
              </a:spcAft>
              <a:buClr>
                <a:schemeClr val="dk1"/>
              </a:buClr>
              <a:buSzPts val="2033"/>
              <a:buFont typeface="Montserrat"/>
              <a:buChar char="○"/>
            </a:pPr>
            <a:r>
              <a:rPr lang="es-ES" sz="2033">
                <a:solidFill>
                  <a:schemeClr val="dk1"/>
                </a:solidFill>
                <a:latin typeface="Montserrat"/>
                <a:ea typeface="Montserrat"/>
                <a:cs typeface="Montserrat"/>
                <a:sym typeface="Montserrat"/>
              </a:rPr>
              <a:t>técnicas de data augmentation </a:t>
            </a:r>
            <a:endParaRPr sz="2033">
              <a:solidFill>
                <a:schemeClr val="dk1"/>
              </a:solidFill>
              <a:latin typeface="Montserrat"/>
              <a:ea typeface="Montserrat"/>
              <a:cs typeface="Montserrat"/>
              <a:sym typeface="Montserrat"/>
            </a:endParaRPr>
          </a:p>
          <a:p>
            <a:pPr indent="-357695" lvl="1" marL="914400" rtl="0" algn="l">
              <a:spcBef>
                <a:spcPts val="0"/>
              </a:spcBef>
              <a:spcAft>
                <a:spcPts val="0"/>
              </a:spcAft>
              <a:buClr>
                <a:schemeClr val="dk1"/>
              </a:buClr>
              <a:buSzPts val="2033"/>
              <a:buFont typeface="Montserrat"/>
              <a:buChar char="○"/>
            </a:pPr>
            <a:r>
              <a:rPr lang="es-ES" sz="2033">
                <a:solidFill>
                  <a:schemeClr val="dk1"/>
                </a:solidFill>
                <a:latin typeface="Montserrat"/>
                <a:ea typeface="Montserrat"/>
                <a:cs typeface="Montserrat"/>
                <a:sym typeface="Montserrat"/>
              </a:rPr>
              <a:t>cambios en la tasa de aprendizaje</a:t>
            </a:r>
            <a:endParaRPr sz="2033">
              <a:solidFill>
                <a:schemeClr val="dk1"/>
              </a:solidFill>
              <a:latin typeface="Montserrat"/>
              <a:ea typeface="Montserrat"/>
              <a:cs typeface="Montserrat"/>
              <a:sym typeface="Montserrat"/>
            </a:endParaRPr>
          </a:p>
          <a:p>
            <a:pPr indent="-357695" lvl="1" marL="914400" rtl="0" algn="l">
              <a:spcBef>
                <a:spcPts val="0"/>
              </a:spcBef>
              <a:spcAft>
                <a:spcPts val="0"/>
              </a:spcAft>
              <a:buClr>
                <a:schemeClr val="dk1"/>
              </a:buClr>
              <a:buSzPts val="2033"/>
              <a:buFont typeface="Montserrat"/>
              <a:buChar char="○"/>
            </a:pPr>
            <a:r>
              <a:rPr lang="es-ES" sz="2033">
                <a:solidFill>
                  <a:schemeClr val="dk1"/>
                </a:solidFill>
                <a:latin typeface="Montserrat"/>
                <a:ea typeface="Montserrat"/>
                <a:cs typeface="Montserrat"/>
                <a:sym typeface="Montserrat"/>
              </a:rPr>
              <a:t>cambios en los parámetros de focal loss</a:t>
            </a:r>
            <a:endParaRPr sz="2033">
              <a:solidFill>
                <a:schemeClr val="dk1"/>
              </a:solidFill>
              <a:latin typeface="Montserrat"/>
              <a:ea typeface="Montserrat"/>
              <a:cs typeface="Montserrat"/>
              <a:sym typeface="Montserrat"/>
            </a:endParaRPr>
          </a:p>
        </p:txBody>
      </p:sp>
      <p:pic>
        <p:nvPicPr>
          <p:cNvPr id="221" name="Google Shape;221;p25"/>
          <p:cNvPicPr preferRelativeResize="0"/>
          <p:nvPr/>
        </p:nvPicPr>
        <p:blipFill>
          <a:blip r:embed="rId5">
            <a:alphaModFix/>
          </a:blip>
          <a:stretch>
            <a:fillRect/>
          </a:stretch>
        </p:blipFill>
        <p:spPr>
          <a:xfrm>
            <a:off x="152400" y="2324100"/>
            <a:ext cx="5756900" cy="2807924"/>
          </a:xfrm>
          <a:prstGeom prst="rect">
            <a:avLst/>
          </a:prstGeom>
          <a:noFill/>
          <a:ln>
            <a:noFill/>
          </a:ln>
        </p:spPr>
      </p:pic>
      <p:pic>
        <p:nvPicPr>
          <p:cNvPr id="222" name="Google Shape;222;p25"/>
          <p:cNvPicPr preferRelativeResize="0"/>
          <p:nvPr/>
        </p:nvPicPr>
        <p:blipFill>
          <a:blip r:embed="rId6">
            <a:alphaModFix/>
          </a:blip>
          <a:stretch>
            <a:fillRect/>
          </a:stretch>
        </p:blipFill>
        <p:spPr>
          <a:xfrm>
            <a:off x="152400" y="5284425"/>
            <a:ext cx="5756901" cy="2639480"/>
          </a:xfrm>
          <a:prstGeom prst="rect">
            <a:avLst/>
          </a:prstGeom>
          <a:noFill/>
          <a:ln>
            <a:noFill/>
          </a:ln>
        </p:spPr>
      </p:pic>
      <p:pic>
        <p:nvPicPr>
          <p:cNvPr id="223" name="Google Shape;223;p25"/>
          <p:cNvPicPr preferRelativeResize="0"/>
          <p:nvPr/>
        </p:nvPicPr>
        <p:blipFill>
          <a:blip r:embed="rId7">
            <a:alphaModFix/>
          </a:blip>
          <a:stretch>
            <a:fillRect/>
          </a:stretch>
        </p:blipFill>
        <p:spPr>
          <a:xfrm>
            <a:off x="6172200" y="2334213"/>
            <a:ext cx="5756901" cy="27876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27" name="Shape 227"/>
        <p:cNvGrpSpPr/>
        <p:nvPr/>
      </p:nvGrpSpPr>
      <p:grpSpPr>
        <a:xfrm>
          <a:off x="0" y="0"/>
          <a:ext cx="0" cy="0"/>
          <a:chOff x="0" y="0"/>
          <a:chExt cx="0" cy="0"/>
        </a:xfrm>
      </p:grpSpPr>
      <p:pic>
        <p:nvPicPr>
          <p:cNvPr id="228" name="Google Shape;228;p26"/>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229" name="Google Shape;229;p26"/>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230" name="Google Shape;230;p26"/>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31" name="Google Shape;231;p26"/>
          <p:cNvSpPr txBox="1"/>
          <p:nvPr/>
        </p:nvSpPr>
        <p:spPr>
          <a:xfrm>
            <a:off x="135475" y="1524000"/>
            <a:ext cx="4868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YOLO V8</a:t>
            </a:r>
            <a:endParaRPr b="1" sz="3233">
              <a:solidFill>
                <a:srgbClr val="1155CC"/>
              </a:solidFill>
              <a:latin typeface="Montserrat"/>
              <a:ea typeface="Montserrat"/>
              <a:cs typeface="Montserrat"/>
              <a:sym typeface="Montserrat"/>
            </a:endParaRPr>
          </a:p>
        </p:txBody>
      </p:sp>
      <p:sp>
        <p:nvSpPr>
          <p:cNvPr id="232" name="Google Shape;232;p26"/>
          <p:cNvSpPr txBox="1"/>
          <p:nvPr/>
        </p:nvSpPr>
        <p:spPr>
          <a:xfrm>
            <a:off x="325575" y="3826025"/>
            <a:ext cx="5376300" cy="4496700"/>
          </a:xfrm>
          <a:prstGeom prst="rect">
            <a:avLst/>
          </a:prstGeom>
          <a:noFill/>
          <a:ln>
            <a:noFill/>
          </a:ln>
        </p:spPr>
        <p:txBody>
          <a:bodyPr anchorCtr="0" anchor="t" bIns="91425" lIns="91425" spcFirstLastPara="1" rIns="91425" wrap="square" tIns="91425">
            <a:noAutofit/>
          </a:bodyPr>
          <a:lstStyle/>
          <a:p>
            <a:pPr indent="-370395" lvl="0" marL="457200" rtl="0" algn="l">
              <a:spcBef>
                <a:spcPts val="0"/>
              </a:spcBef>
              <a:spcAft>
                <a:spcPts val="0"/>
              </a:spcAft>
              <a:buClr>
                <a:schemeClr val="dk1"/>
              </a:buClr>
              <a:buSzPts val="2233"/>
              <a:buFont typeface="Montserrat"/>
              <a:buChar char="●"/>
            </a:pPr>
            <a:r>
              <a:rPr lang="es-ES" sz="1833">
                <a:solidFill>
                  <a:schemeClr val="dk1"/>
                </a:solidFill>
                <a:latin typeface="Montserrat"/>
                <a:ea typeface="Montserrat"/>
                <a:cs typeface="Montserrat"/>
                <a:sym typeface="Montserrat"/>
              </a:rPr>
              <a:t>Convolutional Backbone: Utiliza una red convolucional para extraer características de la imagen, mejorada para eficiencia y precisión.</a:t>
            </a:r>
            <a:endParaRPr sz="1833">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33">
              <a:solidFill>
                <a:schemeClr val="dk1"/>
              </a:solidFill>
              <a:latin typeface="Montserrat"/>
              <a:ea typeface="Montserrat"/>
              <a:cs typeface="Montserrat"/>
              <a:sym typeface="Montserrat"/>
            </a:endParaRPr>
          </a:p>
          <a:p>
            <a:pPr indent="-370395" lvl="0" marL="457200" rtl="0" algn="l">
              <a:spcBef>
                <a:spcPts val="0"/>
              </a:spcBef>
              <a:spcAft>
                <a:spcPts val="0"/>
              </a:spcAft>
              <a:buClr>
                <a:schemeClr val="dk1"/>
              </a:buClr>
              <a:buSzPts val="2233"/>
              <a:buFont typeface="Montserrat"/>
              <a:buChar char="●"/>
            </a:pPr>
            <a:r>
              <a:rPr lang="es-ES" sz="1833">
                <a:solidFill>
                  <a:schemeClr val="dk1"/>
                </a:solidFill>
                <a:latin typeface="Montserrat"/>
                <a:ea typeface="Montserrat"/>
                <a:cs typeface="Montserrat"/>
                <a:sym typeface="Montserrat"/>
              </a:rPr>
              <a:t>Feature Pyramid Network (FPN): Facilita la detección de objetos de diferentes tamaños mediante el uso de múltiples escalas de características.</a:t>
            </a:r>
            <a:endParaRPr sz="1833">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33">
              <a:solidFill>
                <a:schemeClr val="dk1"/>
              </a:solidFill>
              <a:latin typeface="Montserrat"/>
              <a:ea typeface="Montserrat"/>
              <a:cs typeface="Montserrat"/>
              <a:sym typeface="Montserrat"/>
            </a:endParaRPr>
          </a:p>
          <a:p>
            <a:pPr indent="-370395" lvl="0" marL="457200" rtl="0" algn="l">
              <a:spcBef>
                <a:spcPts val="0"/>
              </a:spcBef>
              <a:spcAft>
                <a:spcPts val="0"/>
              </a:spcAft>
              <a:buClr>
                <a:schemeClr val="dk1"/>
              </a:buClr>
              <a:buSzPts val="2233"/>
              <a:buFont typeface="Montserrat"/>
              <a:buChar char="●"/>
            </a:pPr>
            <a:r>
              <a:rPr lang="es-ES" sz="1833">
                <a:solidFill>
                  <a:schemeClr val="dk1"/>
                </a:solidFill>
                <a:latin typeface="Montserrat"/>
                <a:ea typeface="Montserrat"/>
                <a:cs typeface="Montserrat"/>
                <a:sym typeface="Montserrat"/>
              </a:rPr>
              <a:t>Head de Detección: Realiza predicciones sobre las clases y las ubicaciones de los objetos en tiempo real, dividiendo la imagen en una cuadrícula.</a:t>
            </a:r>
            <a:endParaRPr sz="1833">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000">
              <a:solidFill>
                <a:schemeClr val="dk1"/>
              </a:solidFill>
            </a:endParaRPr>
          </a:p>
          <a:p>
            <a:pPr indent="0" lvl="0" marL="457200" rtl="0" algn="l">
              <a:spcBef>
                <a:spcPts val="0"/>
              </a:spcBef>
              <a:spcAft>
                <a:spcPts val="0"/>
              </a:spcAft>
              <a:buNone/>
            </a:pPr>
            <a:r>
              <a:t/>
            </a:r>
            <a:endParaRPr sz="2433">
              <a:solidFill>
                <a:schemeClr val="dk1"/>
              </a:solidFill>
              <a:latin typeface="Montserrat"/>
              <a:ea typeface="Montserrat"/>
              <a:cs typeface="Montserrat"/>
              <a:sym typeface="Montserrat"/>
            </a:endParaRPr>
          </a:p>
        </p:txBody>
      </p:sp>
      <p:pic>
        <p:nvPicPr>
          <p:cNvPr id="233" name="Google Shape;233;p26"/>
          <p:cNvPicPr preferRelativeResize="0"/>
          <p:nvPr/>
        </p:nvPicPr>
        <p:blipFill>
          <a:blip r:embed="rId5">
            <a:alphaModFix/>
          </a:blip>
          <a:stretch>
            <a:fillRect/>
          </a:stretch>
        </p:blipFill>
        <p:spPr>
          <a:xfrm>
            <a:off x="5821450" y="4266600"/>
            <a:ext cx="6047375" cy="3241376"/>
          </a:xfrm>
          <a:prstGeom prst="rect">
            <a:avLst/>
          </a:prstGeom>
          <a:noFill/>
          <a:ln>
            <a:noFill/>
          </a:ln>
        </p:spPr>
      </p:pic>
      <p:sp>
        <p:nvSpPr>
          <p:cNvPr id="234" name="Google Shape;234;p26"/>
          <p:cNvSpPr txBox="1"/>
          <p:nvPr/>
        </p:nvSpPr>
        <p:spPr>
          <a:xfrm>
            <a:off x="135475" y="2275875"/>
            <a:ext cx="11007000" cy="15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933">
                <a:solidFill>
                  <a:schemeClr val="dk1"/>
                </a:solidFill>
                <a:latin typeface="Montserrat"/>
                <a:ea typeface="Montserrat"/>
                <a:cs typeface="Montserrat"/>
                <a:sym typeface="Montserrat"/>
              </a:rPr>
              <a:t>YOL</a:t>
            </a:r>
            <a:r>
              <a:rPr lang="es-ES" sz="1833">
                <a:solidFill>
                  <a:schemeClr val="dk1"/>
                </a:solidFill>
                <a:latin typeface="Montserrat"/>
                <a:ea typeface="Montserrat"/>
                <a:cs typeface="Montserrat"/>
                <a:sym typeface="Montserrat"/>
              </a:rPr>
              <a:t>O v8 es la octava versión de la famosa arquitectura YOLO y sigue mejorando la precisión, velocidad y facilidad de implementación de las versiones anteriores. Esta versión también se centra en mantener un equilibrio entre eficiencia en tiempo de inferencia y precisión de detección.</a:t>
            </a:r>
            <a:endParaRPr sz="1833">
              <a:solidFill>
                <a:schemeClr val="dk1"/>
              </a:solidFill>
              <a:latin typeface="Montserrat"/>
              <a:ea typeface="Montserrat"/>
              <a:cs typeface="Montserrat"/>
              <a:sym typeface="Montserrat"/>
            </a:endParaRPr>
          </a:p>
        </p:txBody>
      </p:sp>
      <p:pic>
        <p:nvPicPr>
          <p:cNvPr id="235" name="Google Shape;235;p26"/>
          <p:cNvPicPr preferRelativeResize="0"/>
          <p:nvPr/>
        </p:nvPicPr>
        <p:blipFill>
          <a:blip r:embed="rId6">
            <a:alphaModFix/>
          </a:blip>
          <a:stretch>
            <a:fillRect/>
          </a:stretch>
        </p:blipFill>
        <p:spPr>
          <a:xfrm>
            <a:off x="9289025" y="1650950"/>
            <a:ext cx="2740650" cy="647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39" name="Shape 239"/>
        <p:cNvGrpSpPr/>
        <p:nvPr/>
      </p:nvGrpSpPr>
      <p:grpSpPr>
        <a:xfrm>
          <a:off x="0" y="0"/>
          <a:ext cx="0" cy="0"/>
          <a:chOff x="0" y="0"/>
          <a:chExt cx="0" cy="0"/>
        </a:xfrm>
      </p:grpSpPr>
      <p:pic>
        <p:nvPicPr>
          <p:cNvPr id="240" name="Google Shape;240;p27"/>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241" name="Google Shape;241;p27"/>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242" name="Google Shape;242;p27"/>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43" name="Google Shape;243;p27"/>
          <p:cNvSpPr txBox="1"/>
          <p:nvPr/>
        </p:nvSpPr>
        <p:spPr>
          <a:xfrm>
            <a:off x="135475" y="1524000"/>
            <a:ext cx="4868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YOLO V8</a:t>
            </a:r>
            <a:endParaRPr b="1" sz="3233">
              <a:solidFill>
                <a:srgbClr val="1155CC"/>
              </a:solidFill>
              <a:latin typeface="Montserrat"/>
              <a:ea typeface="Montserrat"/>
              <a:cs typeface="Montserrat"/>
              <a:sym typeface="Montserrat"/>
            </a:endParaRPr>
          </a:p>
        </p:txBody>
      </p:sp>
      <p:sp>
        <p:nvSpPr>
          <p:cNvPr id="244" name="Google Shape;244;p27"/>
          <p:cNvSpPr txBox="1"/>
          <p:nvPr/>
        </p:nvSpPr>
        <p:spPr>
          <a:xfrm>
            <a:off x="135475" y="2330537"/>
            <a:ext cx="7795500" cy="6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133">
                <a:solidFill>
                  <a:schemeClr val="dk1"/>
                </a:solidFill>
                <a:latin typeface="Montserrat"/>
                <a:ea typeface="Montserrat"/>
                <a:cs typeface="Montserrat"/>
                <a:sym typeface="Montserrat"/>
              </a:rPr>
              <a:t>Modelo </a:t>
            </a:r>
            <a:r>
              <a:rPr lang="es-ES" sz="1550">
                <a:solidFill>
                  <a:srgbClr val="686868"/>
                </a:solidFill>
              </a:rPr>
              <a:t> </a:t>
            </a:r>
            <a:r>
              <a:rPr lang="es-ES" sz="2050">
                <a:solidFill>
                  <a:srgbClr val="686868"/>
                </a:solidFill>
              </a:rPr>
              <a:t>YOLO(</a:t>
            </a:r>
            <a:r>
              <a:rPr lang="es-ES" sz="2050">
                <a:solidFill>
                  <a:srgbClr val="894D34"/>
                </a:solidFill>
              </a:rPr>
              <a:t>"yolov8n.pt"</a:t>
            </a:r>
            <a:r>
              <a:rPr lang="es-ES" sz="2050">
                <a:solidFill>
                  <a:srgbClr val="686868"/>
                </a:solidFill>
              </a:rPr>
              <a:t>)</a:t>
            </a:r>
            <a:endParaRPr sz="2050">
              <a:solidFill>
                <a:srgbClr val="686868"/>
              </a:solidFill>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50">
              <a:solidFill>
                <a:srgbClr val="686868"/>
              </a:solidFill>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p:txBody>
      </p:sp>
      <p:pic>
        <p:nvPicPr>
          <p:cNvPr id="245" name="Google Shape;245;p27"/>
          <p:cNvPicPr preferRelativeResize="0"/>
          <p:nvPr/>
        </p:nvPicPr>
        <p:blipFill>
          <a:blip r:embed="rId5">
            <a:alphaModFix/>
          </a:blip>
          <a:stretch>
            <a:fillRect/>
          </a:stretch>
        </p:blipFill>
        <p:spPr>
          <a:xfrm>
            <a:off x="251075" y="3235275"/>
            <a:ext cx="3956226" cy="2173048"/>
          </a:xfrm>
          <a:prstGeom prst="rect">
            <a:avLst/>
          </a:prstGeom>
          <a:noFill/>
          <a:ln>
            <a:noFill/>
          </a:ln>
        </p:spPr>
      </p:pic>
      <p:pic>
        <p:nvPicPr>
          <p:cNvPr id="246" name="Google Shape;246;p27"/>
          <p:cNvPicPr preferRelativeResize="0"/>
          <p:nvPr/>
        </p:nvPicPr>
        <p:blipFill>
          <a:blip r:embed="rId6">
            <a:alphaModFix/>
          </a:blip>
          <a:stretch>
            <a:fillRect/>
          </a:stretch>
        </p:blipFill>
        <p:spPr>
          <a:xfrm>
            <a:off x="251075" y="5706600"/>
            <a:ext cx="3956225" cy="2184098"/>
          </a:xfrm>
          <a:prstGeom prst="rect">
            <a:avLst/>
          </a:prstGeom>
          <a:noFill/>
          <a:ln>
            <a:noFill/>
          </a:ln>
        </p:spPr>
      </p:pic>
      <p:pic>
        <p:nvPicPr>
          <p:cNvPr id="247" name="Google Shape;247;p27"/>
          <p:cNvPicPr preferRelativeResize="0"/>
          <p:nvPr/>
        </p:nvPicPr>
        <p:blipFill>
          <a:blip r:embed="rId7">
            <a:alphaModFix/>
          </a:blip>
          <a:stretch>
            <a:fillRect/>
          </a:stretch>
        </p:blipFill>
        <p:spPr>
          <a:xfrm>
            <a:off x="4296663" y="3534175"/>
            <a:ext cx="7592724" cy="1740400"/>
          </a:xfrm>
          <a:prstGeom prst="rect">
            <a:avLst/>
          </a:prstGeom>
          <a:noFill/>
          <a:ln>
            <a:noFill/>
          </a:ln>
        </p:spPr>
      </p:pic>
      <p:pic>
        <p:nvPicPr>
          <p:cNvPr id="248" name="Google Shape;248;p27"/>
          <p:cNvPicPr preferRelativeResize="0"/>
          <p:nvPr/>
        </p:nvPicPr>
        <p:blipFill>
          <a:blip r:embed="rId8">
            <a:alphaModFix/>
          </a:blip>
          <a:stretch>
            <a:fillRect/>
          </a:stretch>
        </p:blipFill>
        <p:spPr>
          <a:xfrm>
            <a:off x="4225575" y="5725888"/>
            <a:ext cx="7734894" cy="21455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52" name="Shape 252"/>
        <p:cNvGrpSpPr/>
        <p:nvPr/>
      </p:nvGrpSpPr>
      <p:grpSpPr>
        <a:xfrm>
          <a:off x="0" y="0"/>
          <a:ext cx="0" cy="0"/>
          <a:chOff x="0" y="0"/>
          <a:chExt cx="0" cy="0"/>
        </a:xfrm>
      </p:grpSpPr>
      <p:pic>
        <p:nvPicPr>
          <p:cNvPr id="253" name="Google Shape;253;p28"/>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254" name="Google Shape;254;p28"/>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255" name="Google Shape;255;p28"/>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56" name="Google Shape;256;p28"/>
          <p:cNvSpPr txBox="1"/>
          <p:nvPr/>
        </p:nvSpPr>
        <p:spPr>
          <a:xfrm>
            <a:off x="135475" y="1524000"/>
            <a:ext cx="4868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YOLO V8</a:t>
            </a:r>
            <a:endParaRPr b="1" sz="3233">
              <a:solidFill>
                <a:srgbClr val="1155CC"/>
              </a:solidFill>
              <a:latin typeface="Montserrat"/>
              <a:ea typeface="Montserrat"/>
              <a:cs typeface="Montserrat"/>
              <a:sym typeface="Montserrat"/>
            </a:endParaRPr>
          </a:p>
        </p:txBody>
      </p:sp>
      <p:sp>
        <p:nvSpPr>
          <p:cNvPr id="257" name="Google Shape;257;p28"/>
          <p:cNvSpPr txBox="1"/>
          <p:nvPr/>
        </p:nvSpPr>
        <p:spPr>
          <a:xfrm>
            <a:off x="6145200" y="3825575"/>
            <a:ext cx="5705400" cy="469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Char char="●"/>
            </a:pPr>
            <a:r>
              <a:rPr lang="es-ES" sz="1500">
                <a:solidFill>
                  <a:schemeClr val="dk1"/>
                </a:solidFill>
                <a:latin typeface="Montserrat"/>
                <a:ea typeface="Montserrat"/>
                <a:cs typeface="Montserrat"/>
                <a:sym typeface="Montserrat"/>
              </a:rPr>
              <a:t>Precisión (P): El modelo con augmentación avanzada mostró una ligera mejora en la precisión general, especialmente en la clase "smoke", que pasó de 0.748 a 0.799. Esto sugiere que la augmentación ayudó al modelo a aprender más características específicas de los objetos.</a:t>
            </a:r>
            <a:endParaRPr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Char char="●"/>
            </a:pPr>
            <a:r>
              <a:rPr lang="es-ES" sz="1500">
                <a:solidFill>
                  <a:schemeClr val="dk1"/>
                </a:solidFill>
                <a:latin typeface="Montserrat"/>
                <a:ea typeface="Montserrat"/>
                <a:cs typeface="Montserrat"/>
                <a:sym typeface="Montserrat"/>
              </a:rPr>
              <a:t>Recall (R): En general, el modelo sin augmentación tuvo un mejor recall (0.496 frente a 0.441). Sin embargo, en el caso específico de la clase "smoke", el recall del modelo con augmentación fue ligeramente más bajo, indicando que, aunque el modelo es más preciso, puede estar perdiendo algunos ejemplos positivos.</a:t>
            </a:r>
            <a:endParaRPr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Char char="●"/>
            </a:pPr>
            <a:r>
              <a:rPr lang="es-ES" sz="1500">
                <a:solidFill>
                  <a:schemeClr val="dk1"/>
                </a:solidFill>
                <a:latin typeface="Montserrat"/>
                <a:ea typeface="Montserrat"/>
                <a:cs typeface="Montserrat"/>
                <a:sym typeface="Montserrat"/>
              </a:rPr>
              <a:t>mAP: En cuanto a mAP@0.5-0.95, el modelo con augmentación avanzó de 0.366 a 0.384, y en particular, la clase "smoke" mejoró de 0.399 a 0.427. Esto sugiere una mejora en la capacidad del modelo para detectar objetos más difíciles.</a:t>
            </a:r>
            <a:endParaRPr sz="1500">
              <a:solidFill>
                <a:schemeClr val="dk1"/>
              </a:solidFill>
              <a:latin typeface="Montserrat"/>
              <a:ea typeface="Montserrat"/>
              <a:cs typeface="Montserrat"/>
              <a:sym typeface="Montserrat"/>
            </a:endParaRPr>
          </a:p>
        </p:txBody>
      </p:sp>
      <p:pic>
        <p:nvPicPr>
          <p:cNvPr id="258" name="Google Shape;258;p28"/>
          <p:cNvPicPr preferRelativeResize="0"/>
          <p:nvPr/>
        </p:nvPicPr>
        <p:blipFill>
          <a:blip r:embed="rId5">
            <a:alphaModFix/>
          </a:blip>
          <a:stretch>
            <a:fillRect/>
          </a:stretch>
        </p:blipFill>
        <p:spPr>
          <a:xfrm>
            <a:off x="135475" y="2320098"/>
            <a:ext cx="2593675" cy="1683139"/>
          </a:xfrm>
          <a:prstGeom prst="rect">
            <a:avLst/>
          </a:prstGeom>
          <a:noFill/>
          <a:ln>
            <a:noFill/>
          </a:ln>
        </p:spPr>
      </p:pic>
      <p:pic>
        <p:nvPicPr>
          <p:cNvPr id="259" name="Google Shape;259;p28"/>
          <p:cNvPicPr preferRelativeResize="0"/>
          <p:nvPr/>
        </p:nvPicPr>
        <p:blipFill>
          <a:blip r:embed="rId6">
            <a:alphaModFix/>
          </a:blip>
          <a:stretch>
            <a:fillRect/>
          </a:stretch>
        </p:blipFill>
        <p:spPr>
          <a:xfrm>
            <a:off x="135475" y="4497387"/>
            <a:ext cx="2593675" cy="1683126"/>
          </a:xfrm>
          <a:prstGeom prst="rect">
            <a:avLst/>
          </a:prstGeom>
          <a:noFill/>
          <a:ln>
            <a:noFill/>
          </a:ln>
        </p:spPr>
      </p:pic>
      <p:pic>
        <p:nvPicPr>
          <p:cNvPr id="260" name="Google Shape;260;p28"/>
          <p:cNvPicPr preferRelativeResize="0"/>
          <p:nvPr/>
        </p:nvPicPr>
        <p:blipFill>
          <a:blip r:embed="rId7">
            <a:alphaModFix/>
          </a:blip>
          <a:stretch>
            <a:fillRect/>
          </a:stretch>
        </p:blipFill>
        <p:spPr>
          <a:xfrm>
            <a:off x="3065575" y="2213302"/>
            <a:ext cx="2743199" cy="1780172"/>
          </a:xfrm>
          <a:prstGeom prst="rect">
            <a:avLst/>
          </a:prstGeom>
          <a:noFill/>
          <a:ln>
            <a:noFill/>
          </a:ln>
        </p:spPr>
      </p:pic>
      <p:pic>
        <p:nvPicPr>
          <p:cNvPr id="261" name="Google Shape;261;p28"/>
          <p:cNvPicPr preferRelativeResize="0"/>
          <p:nvPr/>
        </p:nvPicPr>
        <p:blipFill>
          <a:blip r:embed="rId8">
            <a:alphaModFix/>
          </a:blip>
          <a:stretch>
            <a:fillRect/>
          </a:stretch>
        </p:blipFill>
        <p:spPr>
          <a:xfrm>
            <a:off x="3065587" y="4448865"/>
            <a:ext cx="2743199" cy="1780172"/>
          </a:xfrm>
          <a:prstGeom prst="rect">
            <a:avLst/>
          </a:prstGeom>
          <a:noFill/>
          <a:ln>
            <a:noFill/>
          </a:ln>
        </p:spPr>
      </p:pic>
      <p:pic>
        <p:nvPicPr>
          <p:cNvPr id="262" name="Google Shape;262;p28"/>
          <p:cNvPicPr preferRelativeResize="0"/>
          <p:nvPr/>
        </p:nvPicPr>
        <p:blipFill>
          <a:blip r:embed="rId9">
            <a:alphaModFix/>
          </a:blip>
          <a:stretch>
            <a:fillRect/>
          </a:stretch>
        </p:blipFill>
        <p:spPr>
          <a:xfrm>
            <a:off x="135475" y="6674676"/>
            <a:ext cx="2593675" cy="1665412"/>
          </a:xfrm>
          <a:prstGeom prst="rect">
            <a:avLst/>
          </a:prstGeom>
          <a:noFill/>
          <a:ln>
            <a:noFill/>
          </a:ln>
        </p:spPr>
      </p:pic>
      <p:pic>
        <p:nvPicPr>
          <p:cNvPr id="263" name="Google Shape;263;p28"/>
          <p:cNvPicPr preferRelativeResize="0"/>
          <p:nvPr/>
        </p:nvPicPr>
        <p:blipFill>
          <a:blip r:embed="rId10">
            <a:alphaModFix/>
          </a:blip>
          <a:stretch>
            <a:fillRect/>
          </a:stretch>
        </p:blipFill>
        <p:spPr>
          <a:xfrm>
            <a:off x="9448812" y="2142453"/>
            <a:ext cx="2593675" cy="1683123"/>
          </a:xfrm>
          <a:prstGeom prst="rect">
            <a:avLst/>
          </a:prstGeom>
          <a:noFill/>
          <a:ln>
            <a:noFill/>
          </a:ln>
        </p:spPr>
      </p:pic>
      <p:pic>
        <p:nvPicPr>
          <p:cNvPr id="264" name="Google Shape;264;p28"/>
          <p:cNvPicPr preferRelativeResize="0"/>
          <p:nvPr/>
        </p:nvPicPr>
        <p:blipFill>
          <a:blip r:embed="rId11">
            <a:alphaModFix/>
          </a:blip>
          <a:stretch>
            <a:fillRect/>
          </a:stretch>
        </p:blipFill>
        <p:spPr>
          <a:xfrm>
            <a:off x="6369325" y="2171702"/>
            <a:ext cx="2593675" cy="16831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68" name="Shape 268"/>
        <p:cNvGrpSpPr/>
        <p:nvPr/>
      </p:nvGrpSpPr>
      <p:grpSpPr>
        <a:xfrm>
          <a:off x="0" y="0"/>
          <a:ext cx="0" cy="0"/>
          <a:chOff x="0" y="0"/>
          <a:chExt cx="0" cy="0"/>
        </a:xfrm>
      </p:grpSpPr>
      <p:pic>
        <p:nvPicPr>
          <p:cNvPr id="269" name="Google Shape;269;p29"/>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270" name="Google Shape;270;p29"/>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271" name="Google Shape;271;p29"/>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72" name="Google Shape;272;p29"/>
          <p:cNvSpPr txBox="1"/>
          <p:nvPr/>
        </p:nvSpPr>
        <p:spPr>
          <a:xfrm>
            <a:off x="135475" y="1524000"/>
            <a:ext cx="4868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YOLO V8</a:t>
            </a:r>
            <a:endParaRPr b="1" sz="3233">
              <a:solidFill>
                <a:srgbClr val="1155CC"/>
              </a:solidFill>
              <a:latin typeface="Montserrat"/>
              <a:ea typeface="Montserrat"/>
              <a:cs typeface="Montserrat"/>
              <a:sym typeface="Montserrat"/>
            </a:endParaRPr>
          </a:p>
        </p:txBody>
      </p:sp>
      <p:sp>
        <p:nvSpPr>
          <p:cNvPr id="273" name="Google Shape;273;p29"/>
          <p:cNvSpPr txBox="1"/>
          <p:nvPr/>
        </p:nvSpPr>
        <p:spPr>
          <a:xfrm>
            <a:off x="135475" y="2171700"/>
            <a:ext cx="11511300" cy="22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ES" sz="1833">
                <a:solidFill>
                  <a:schemeClr val="dk1"/>
                </a:solidFill>
                <a:latin typeface="Montserrat"/>
                <a:ea typeface="Montserrat"/>
                <a:cs typeface="Montserrat"/>
                <a:sym typeface="Montserrat"/>
              </a:rPr>
              <a:t>Tunning de data augmentation y prueba con YOLO V8m</a:t>
            </a:r>
            <a:endParaRPr b="1" sz="1833">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Char char="●"/>
            </a:pPr>
            <a:r>
              <a:rPr lang="es-ES" sz="1833">
                <a:solidFill>
                  <a:schemeClr val="dk1"/>
                </a:solidFill>
                <a:latin typeface="Montserrat"/>
                <a:ea typeface="Montserrat"/>
                <a:cs typeface="Montserrat"/>
                <a:sym typeface="Montserrat"/>
              </a:rPr>
              <a:t>El cambio del modelo YOLOv8n al modelo YOLOv8m se realizó para aprovechar la mayor capacidad del modelo YOLOv8m en comparación con YOLOv8n.</a:t>
            </a:r>
            <a:endParaRPr sz="1833">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Char char="●"/>
            </a:pPr>
            <a:r>
              <a:rPr lang="es-ES" sz="1833">
                <a:solidFill>
                  <a:schemeClr val="dk1"/>
                </a:solidFill>
                <a:latin typeface="Montserrat"/>
                <a:ea typeface="Montserrat"/>
                <a:cs typeface="Montserrat"/>
                <a:sym typeface="Montserrat"/>
              </a:rPr>
              <a:t>YOLOv8m tiene una arquitectura más compleja, con más parámetros y capas, lo cual le permite aprender características más ricas y complejas de los datos..</a:t>
            </a:r>
            <a:endParaRPr sz="1833">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833">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s-ES" sz="1833">
                <a:solidFill>
                  <a:schemeClr val="dk1"/>
                </a:solidFill>
                <a:latin typeface="Montserrat"/>
                <a:ea typeface="Montserrat"/>
                <a:cs typeface="Montserrat"/>
                <a:sym typeface="Montserrat"/>
              </a:rPr>
              <a:t>Se realizaron ajustes de hiperparámetros  y se </a:t>
            </a:r>
            <a:r>
              <a:rPr lang="es-ES" sz="1833">
                <a:solidFill>
                  <a:schemeClr val="dk1"/>
                </a:solidFill>
                <a:latin typeface="Montserrat"/>
                <a:ea typeface="Montserrat"/>
                <a:cs typeface="Montserrat"/>
                <a:sym typeface="Montserrat"/>
              </a:rPr>
              <a:t>obtuvo</a:t>
            </a:r>
            <a:r>
              <a:rPr lang="es-ES" sz="1833">
                <a:solidFill>
                  <a:schemeClr val="dk1"/>
                </a:solidFill>
                <a:latin typeface="Montserrat"/>
                <a:ea typeface="Montserrat"/>
                <a:cs typeface="Montserrat"/>
                <a:sym typeface="Montserrat"/>
              </a:rPr>
              <a:t> el siguiente resultado </a:t>
            </a:r>
            <a:endParaRPr sz="1833">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833">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833">
              <a:solidFill>
                <a:schemeClr val="dk1"/>
              </a:solidFill>
              <a:latin typeface="Montserrat"/>
              <a:ea typeface="Montserrat"/>
              <a:cs typeface="Montserrat"/>
              <a:sym typeface="Montserrat"/>
            </a:endParaRPr>
          </a:p>
        </p:txBody>
      </p:sp>
      <p:pic>
        <p:nvPicPr>
          <p:cNvPr id="274" name="Google Shape;274;p29"/>
          <p:cNvPicPr preferRelativeResize="0"/>
          <p:nvPr/>
        </p:nvPicPr>
        <p:blipFill>
          <a:blip r:embed="rId5">
            <a:alphaModFix/>
          </a:blip>
          <a:stretch>
            <a:fillRect/>
          </a:stretch>
        </p:blipFill>
        <p:spPr>
          <a:xfrm>
            <a:off x="512125" y="4627825"/>
            <a:ext cx="8115300" cy="2228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78" name="Shape 278"/>
        <p:cNvGrpSpPr/>
        <p:nvPr/>
      </p:nvGrpSpPr>
      <p:grpSpPr>
        <a:xfrm>
          <a:off x="0" y="0"/>
          <a:ext cx="0" cy="0"/>
          <a:chOff x="0" y="0"/>
          <a:chExt cx="0" cy="0"/>
        </a:xfrm>
      </p:grpSpPr>
      <p:pic>
        <p:nvPicPr>
          <p:cNvPr id="279" name="Google Shape;279;p30"/>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280" name="Google Shape;280;p30"/>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281" name="Google Shape;281;p30"/>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82" name="Google Shape;282;p30"/>
          <p:cNvSpPr txBox="1"/>
          <p:nvPr/>
        </p:nvSpPr>
        <p:spPr>
          <a:xfrm>
            <a:off x="135475" y="1524000"/>
            <a:ext cx="4868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YOLO V8</a:t>
            </a:r>
            <a:endParaRPr b="1" sz="3233">
              <a:solidFill>
                <a:srgbClr val="1155CC"/>
              </a:solidFill>
              <a:latin typeface="Montserrat"/>
              <a:ea typeface="Montserrat"/>
              <a:cs typeface="Montserrat"/>
              <a:sym typeface="Montserrat"/>
            </a:endParaRPr>
          </a:p>
        </p:txBody>
      </p:sp>
      <p:pic>
        <p:nvPicPr>
          <p:cNvPr id="283" name="Google Shape;283;p30"/>
          <p:cNvPicPr preferRelativeResize="0"/>
          <p:nvPr/>
        </p:nvPicPr>
        <p:blipFill>
          <a:blip r:embed="rId5">
            <a:alphaModFix/>
          </a:blip>
          <a:stretch>
            <a:fillRect/>
          </a:stretch>
        </p:blipFill>
        <p:spPr>
          <a:xfrm>
            <a:off x="267500" y="2377975"/>
            <a:ext cx="2840574" cy="1843350"/>
          </a:xfrm>
          <a:prstGeom prst="rect">
            <a:avLst/>
          </a:prstGeom>
          <a:noFill/>
          <a:ln>
            <a:noFill/>
          </a:ln>
        </p:spPr>
      </p:pic>
      <p:pic>
        <p:nvPicPr>
          <p:cNvPr id="284" name="Google Shape;284;p30"/>
          <p:cNvPicPr preferRelativeResize="0"/>
          <p:nvPr/>
        </p:nvPicPr>
        <p:blipFill>
          <a:blip r:embed="rId6">
            <a:alphaModFix/>
          </a:blip>
          <a:stretch>
            <a:fillRect/>
          </a:stretch>
        </p:blipFill>
        <p:spPr>
          <a:xfrm>
            <a:off x="3411662" y="2377975"/>
            <a:ext cx="2840555" cy="1843350"/>
          </a:xfrm>
          <a:prstGeom prst="rect">
            <a:avLst/>
          </a:prstGeom>
          <a:noFill/>
          <a:ln>
            <a:noFill/>
          </a:ln>
        </p:spPr>
      </p:pic>
      <p:pic>
        <p:nvPicPr>
          <p:cNvPr id="285" name="Google Shape;285;p30"/>
          <p:cNvPicPr preferRelativeResize="0"/>
          <p:nvPr/>
        </p:nvPicPr>
        <p:blipFill>
          <a:blip r:embed="rId7">
            <a:alphaModFix/>
          </a:blip>
          <a:stretch>
            <a:fillRect/>
          </a:stretch>
        </p:blipFill>
        <p:spPr>
          <a:xfrm>
            <a:off x="344587" y="4621675"/>
            <a:ext cx="2840572" cy="1843350"/>
          </a:xfrm>
          <a:prstGeom prst="rect">
            <a:avLst/>
          </a:prstGeom>
          <a:noFill/>
          <a:ln>
            <a:noFill/>
          </a:ln>
        </p:spPr>
      </p:pic>
      <p:pic>
        <p:nvPicPr>
          <p:cNvPr id="286" name="Google Shape;286;p30"/>
          <p:cNvPicPr preferRelativeResize="0"/>
          <p:nvPr/>
        </p:nvPicPr>
        <p:blipFill>
          <a:blip r:embed="rId8">
            <a:alphaModFix/>
          </a:blip>
          <a:stretch>
            <a:fillRect/>
          </a:stretch>
        </p:blipFill>
        <p:spPr>
          <a:xfrm>
            <a:off x="316188" y="6704878"/>
            <a:ext cx="2743199" cy="1780160"/>
          </a:xfrm>
          <a:prstGeom prst="rect">
            <a:avLst/>
          </a:prstGeom>
          <a:noFill/>
          <a:ln>
            <a:noFill/>
          </a:ln>
        </p:spPr>
      </p:pic>
      <p:pic>
        <p:nvPicPr>
          <p:cNvPr id="287" name="Google Shape;287;p30"/>
          <p:cNvPicPr preferRelativeResize="0"/>
          <p:nvPr/>
        </p:nvPicPr>
        <p:blipFill>
          <a:blip r:embed="rId9">
            <a:alphaModFix/>
          </a:blip>
          <a:stretch>
            <a:fillRect/>
          </a:stretch>
        </p:blipFill>
        <p:spPr>
          <a:xfrm>
            <a:off x="3525712" y="4621686"/>
            <a:ext cx="2840574" cy="1843339"/>
          </a:xfrm>
          <a:prstGeom prst="rect">
            <a:avLst/>
          </a:prstGeom>
          <a:noFill/>
          <a:ln>
            <a:noFill/>
          </a:ln>
        </p:spPr>
      </p:pic>
      <p:pic>
        <p:nvPicPr>
          <p:cNvPr id="288" name="Google Shape;288;p30"/>
          <p:cNvPicPr preferRelativeResize="0"/>
          <p:nvPr/>
        </p:nvPicPr>
        <p:blipFill>
          <a:blip r:embed="rId10">
            <a:alphaModFix/>
          </a:blip>
          <a:stretch>
            <a:fillRect/>
          </a:stretch>
        </p:blipFill>
        <p:spPr>
          <a:xfrm>
            <a:off x="3593894" y="6865375"/>
            <a:ext cx="2772370" cy="1780150"/>
          </a:xfrm>
          <a:prstGeom prst="rect">
            <a:avLst/>
          </a:prstGeom>
          <a:noFill/>
          <a:ln>
            <a:noFill/>
          </a:ln>
        </p:spPr>
      </p:pic>
      <p:sp>
        <p:nvSpPr>
          <p:cNvPr id="289" name="Google Shape;289;p30"/>
          <p:cNvSpPr txBox="1"/>
          <p:nvPr/>
        </p:nvSpPr>
        <p:spPr>
          <a:xfrm>
            <a:off x="7474900" y="2003700"/>
            <a:ext cx="3498000" cy="22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733">
              <a:solidFill>
                <a:schemeClr val="dk1"/>
              </a:solidFill>
            </a:endParaRPr>
          </a:p>
        </p:txBody>
      </p:sp>
      <p:sp>
        <p:nvSpPr>
          <p:cNvPr id="290" name="Google Shape;290;p30"/>
          <p:cNvSpPr txBox="1"/>
          <p:nvPr/>
        </p:nvSpPr>
        <p:spPr>
          <a:xfrm>
            <a:off x="6706825" y="2377975"/>
            <a:ext cx="5265900" cy="685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33">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b="1" lang="es-ES" sz="1600">
                <a:solidFill>
                  <a:schemeClr val="dk1"/>
                </a:solidFill>
                <a:latin typeface="Montserrat"/>
                <a:ea typeface="Montserrat"/>
                <a:cs typeface="Montserrat"/>
                <a:sym typeface="Montserrat"/>
              </a:rPr>
              <a:t>Mejor Precisión y Recall</a:t>
            </a:r>
            <a:r>
              <a:rPr lang="es-ES" sz="1600">
                <a:solidFill>
                  <a:schemeClr val="dk1"/>
                </a:solidFill>
                <a:latin typeface="Montserrat"/>
                <a:ea typeface="Montserrat"/>
                <a:cs typeface="Montserrat"/>
                <a:sym typeface="Montserrat"/>
              </a:rPr>
              <a:t>: Con el uso del modelo YOLOv8m y técnicas avanzadas de augmentación, se lograron mejoras notables en las métricas clave como la precisión (P) y el recall (R). La clase "smoke" mostró resultados especialmente sólidos, con un recall del 79.1%, lo cual sugiere que el modelo tiene buena capacidad para detectar humo en diferentes condiciones.</a:t>
            </a:r>
            <a:endParaRPr sz="16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600">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b="1" lang="es-ES" sz="1600">
                <a:solidFill>
                  <a:schemeClr val="dk1"/>
                </a:solidFill>
                <a:latin typeface="Montserrat"/>
                <a:ea typeface="Montserrat"/>
                <a:cs typeface="Montserrat"/>
                <a:sym typeface="Montserrat"/>
              </a:rPr>
              <a:t>Mayor mAP@0.5 y mAP@0.5-0.95</a:t>
            </a:r>
            <a:r>
              <a:rPr lang="es-ES" sz="1600">
                <a:solidFill>
                  <a:schemeClr val="dk1"/>
                </a:solidFill>
                <a:latin typeface="Montserrat"/>
                <a:ea typeface="Montserrat"/>
                <a:cs typeface="Montserrat"/>
                <a:sym typeface="Montserrat"/>
              </a:rPr>
              <a:t>: En comparación con los modelos anteriores (YOLOv8 sin augmentación y YOLOv8 con augmentación), el uso de YOLOv8m resultó en un aumento considerable de mAP@0.5 (82.1%) y mAP@0.5-0.95 (59.8%). Esto indica que el modelo mejora su capacidad general de detección y precisión en la localización de los objetos</a:t>
            </a:r>
            <a:r>
              <a:rPr lang="es-ES" sz="1500">
                <a:solidFill>
                  <a:schemeClr val="dk1"/>
                </a:solidFill>
                <a:latin typeface="Montserrat"/>
                <a:ea typeface="Montserrat"/>
                <a:cs typeface="Montserrat"/>
                <a:sym typeface="Montserrat"/>
              </a:rPr>
              <a:t>.</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94" name="Shape 294"/>
        <p:cNvGrpSpPr/>
        <p:nvPr/>
      </p:nvGrpSpPr>
      <p:grpSpPr>
        <a:xfrm>
          <a:off x="0" y="0"/>
          <a:ext cx="0" cy="0"/>
          <a:chOff x="0" y="0"/>
          <a:chExt cx="0" cy="0"/>
        </a:xfrm>
      </p:grpSpPr>
      <p:pic>
        <p:nvPicPr>
          <p:cNvPr id="295" name="Google Shape;295;p31"/>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296" name="Google Shape;296;p31"/>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297" name="Google Shape;297;p31"/>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98" name="Google Shape;298;p31"/>
          <p:cNvSpPr txBox="1"/>
          <p:nvPr/>
        </p:nvSpPr>
        <p:spPr>
          <a:xfrm>
            <a:off x="135475" y="1524000"/>
            <a:ext cx="4868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YOLO V8</a:t>
            </a:r>
            <a:endParaRPr b="1" sz="3233">
              <a:solidFill>
                <a:srgbClr val="1155CC"/>
              </a:solidFill>
              <a:latin typeface="Montserrat"/>
              <a:ea typeface="Montserrat"/>
              <a:cs typeface="Montserrat"/>
              <a:sym typeface="Montserrat"/>
            </a:endParaRPr>
          </a:p>
        </p:txBody>
      </p:sp>
      <p:sp>
        <p:nvSpPr>
          <p:cNvPr id="299" name="Google Shape;299;p31"/>
          <p:cNvSpPr txBox="1"/>
          <p:nvPr/>
        </p:nvSpPr>
        <p:spPr>
          <a:xfrm>
            <a:off x="7474900" y="2003700"/>
            <a:ext cx="3498000" cy="22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733">
              <a:solidFill>
                <a:schemeClr val="dk1"/>
              </a:solidFill>
            </a:endParaRPr>
          </a:p>
        </p:txBody>
      </p:sp>
      <p:sp>
        <p:nvSpPr>
          <p:cNvPr id="300" name="Google Shape;300;p31"/>
          <p:cNvSpPr txBox="1"/>
          <p:nvPr/>
        </p:nvSpPr>
        <p:spPr>
          <a:xfrm>
            <a:off x="422050" y="4651500"/>
            <a:ext cx="7596600" cy="36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33">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Char char="●"/>
            </a:pPr>
            <a:r>
              <a:rPr lang="es-ES" sz="1600">
                <a:solidFill>
                  <a:schemeClr val="dk1"/>
                </a:solidFill>
                <a:latin typeface="Montserrat"/>
                <a:ea typeface="Montserrat"/>
                <a:cs typeface="Montserrat"/>
                <a:sym typeface="Montserrat"/>
              </a:rPr>
              <a:t>El modelo alcanzó una precisión global de 83.8% y un recall de 71.2%, mientras que el mAP@0.5-0.95 fue de 59.4%. La clase "smoke" mostró un rendimiento destacado con una precisión de 84.6% y un recall de 78.1%, lo cual refleja que el modelo tiene una mejor capacidad de detección del humo en comparación con el fuego.</a:t>
            </a:r>
            <a:endParaRPr sz="1600">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Char char="●"/>
            </a:pPr>
            <a:r>
              <a:rPr lang="es-ES" sz="1600">
                <a:solidFill>
                  <a:schemeClr val="dk1"/>
                </a:solidFill>
                <a:latin typeface="Montserrat"/>
                <a:ea typeface="Montserrat"/>
                <a:cs typeface="Montserrat"/>
                <a:sym typeface="Montserrat"/>
              </a:rPr>
              <a:t>La aplicación de la augmentación y el ajuste de hiperparámetros permitieron mejorar la capacidad de generalización del modelo, mostrando resultados más robustos y consistentes. Esto sugiere que YOLOv8m con un entrenamiento optimizado es una alternativa prometedora para la detección de humo y fuego en imágenes forestales, contribuyendo potencialmente a la prevención de incendios.</a:t>
            </a:r>
            <a:endParaRPr sz="16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1"/>
              </a:solidFill>
              <a:latin typeface="Montserrat"/>
              <a:ea typeface="Montserrat"/>
              <a:cs typeface="Montserrat"/>
              <a:sym typeface="Montserrat"/>
            </a:endParaRPr>
          </a:p>
        </p:txBody>
      </p:sp>
      <p:pic>
        <p:nvPicPr>
          <p:cNvPr id="301" name="Google Shape;301;p31"/>
          <p:cNvPicPr preferRelativeResize="0"/>
          <p:nvPr/>
        </p:nvPicPr>
        <p:blipFill>
          <a:blip r:embed="rId5">
            <a:alphaModFix/>
          </a:blip>
          <a:stretch>
            <a:fillRect/>
          </a:stretch>
        </p:blipFill>
        <p:spPr>
          <a:xfrm>
            <a:off x="9051350" y="2469557"/>
            <a:ext cx="2743199" cy="1780156"/>
          </a:xfrm>
          <a:prstGeom prst="rect">
            <a:avLst/>
          </a:prstGeom>
          <a:noFill/>
          <a:ln>
            <a:noFill/>
          </a:ln>
        </p:spPr>
      </p:pic>
      <p:pic>
        <p:nvPicPr>
          <p:cNvPr id="302" name="Google Shape;302;p31"/>
          <p:cNvPicPr preferRelativeResize="0"/>
          <p:nvPr/>
        </p:nvPicPr>
        <p:blipFill>
          <a:blip r:embed="rId6">
            <a:alphaModFix/>
          </a:blip>
          <a:stretch>
            <a:fillRect/>
          </a:stretch>
        </p:blipFill>
        <p:spPr>
          <a:xfrm>
            <a:off x="9051350" y="4554681"/>
            <a:ext cx="2743199" cy="1780156"/>
          </a:xfrm>
          <a:prstGeom prst="rect">
            <a:avLst/>
          </a:prstGeom>
          <a:noFill/>
          <a:ln>
            <a:noFill/>
          </a:ln>
        </p:spPr>
      </p:pic>
      <p:pic>
        <p:nvPicPr>
          <p:cNvPr id="303" name="Google Shape;303;p31"/>
          <p:cNvPicPr preferRelativeResize="0"/>
          <p:nvPr/>
        </p:nvPicPr>
        <p:blipFill>
          <a:blip r:embed="rId7">
            <a:alphaModFix/>
          </a:blip>
          <a:stretch>
            <a:fillRect/>
          </a:stretch>
        </p:blipFill>
        <p:spPr>
          <a:xfrm>
            <a:off x="9051362" y="6639776"/>
            <a:ext cx="2743185" cy="1780150"/>
          </a:xfrm>
          <a:prstGeom prst="rect">
            <a:avLst/>
          </a:prstGeom>
          <a:noFill/>
          <a:ln>
            <a:noFill/>
          </a:ln>
        </p:spPr>
      </p:pic>
      <p:pic>
        <p:nvPicPr>
          <p:cNvPr id="304" name="Google Shape;304;p31"/>
          <p:cNvPicPr preferRelativeResize="0"/>
          <p:nvPr/>
        </p:nvPicPr>
        <p:blipFill>
          <a:blip r:embed="rId8">
            <a:alphaModFix/>
          </a:blip>
          <a:stretch>
            <a:fillRect/>
          </a:stretch>
        </p:blipFill>
        <p:spPr>
          <a:xfrm>
            <a:off x="422050" y="2540063"/>
            <a:ext cx="8334375" cy="1743075"/>
          </a:xfrm>
          <a:prstGeom prst="rect">
            <a:avLst/>
          </a:prstGeom>
          <a:noFill/>
          <a:ln>
            <a:noFill/>
          </a:ln>
        </p:spPr>
      </p:pic>
      <p:sp>
        <p:nvSpPr>
          <p:cNvPr id="305" name="Google Shape;305;p31"/>
          <p:cNvSpPr txBox="1"/>
          <p:nvPr/>
        </p:nvSpPr>
        <p:spPr>
          <a:xfrm>
            <a:off x="762825" y="4423588"/>
            <a:ext cx="5608200" cy="486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es-ES" sz="2300">
                <a:solidFill>
                  <a:schemeClr val="dk1"/>
                </a:solidFill>
                <a:latin typeface="Montserrat"/>
                <a:ea typeface="Montserrat"/>
                <a:cs typeface="Montserrat"/>
                <a:sym typeface="Montserrat"/>
              </a:rPr>
              <a:t>Nuevo tunning aplicado a YOLOv8m</a:t>
            </a:r>
            <a:endParaRPr sz="2300">
              <a:solidFill>
                <a:schemeClr val="dk1"/>
              </a:solidFill>
              <a:latin typeface="Montserrat"/>
              <a:ea typeface="Montserrat"/>
              <a:cs typeface="Montserrat"/>
              <a:sym typeface="Montserrat"/>
            </a:endParaRPr>
          </a:p>
          <a:p>
            <a:pPr indent="0" lvl="0" marL="0" rtl="0" algn="l">
              <a:spcBef>
                <a:spcPts val="1200"/>
              </a:spcBef>
              <a:spcAft>
                <a:spcPts val="0"/>
              </a:spcAft>
              <a:buNone/>
            </a:pPr>
            <a:r>
              <a:t/>
            </a:r>
            <a:endParaRPr sz="3733">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8" name="Shape 98"/>
        <p:cNvGrpSpPr/>
        <p:nvPr/>
      </p:nvGrpSpPr>
      <p:grpSpPr>
        <a:xfrm>
          <a:off x="0" y="0"/>
          <a:ext cx="0" cy="0"/>
          <a:chOff x="0" y="0"/>
          <a:chExt cx="0" cy="0"/>
        </a:xfrm>
      </p:grpSpPr>
      <p:pic>
        <p:nvPicPr>
          <p:cNvPr id="99" name="Google Shape;99;p14"/>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100" name="Google Shape;100;p14"/>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101" name="Google Shape;101;p14"/>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s-ES"/>
              <a:t>‹#›</a:t>
            </a:fld>
            <a:endParaRPr/>
          </a:p>
        </p:txBody>
      </p:sp>
      <p:sp>
        <p:nvSpPr>
          <p:cNvPr id="102" name="Google Shape;102;p14"/>
          <p:cNvSpPr txBox="1"/>
          <p:nvPr/>
        </p:nvSpPr>
        <p:spPr>
          <a:xfrm>
            <a:off x="135475" y="1524000"/>
            <a:ext cx="68262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ES" sz="3233">
                <a:solidFill>
                  <a:srgbClr val="1155CC"/>
                </a:solidFill>
                <a:latin typeface="Montserrat"/>
                <a:ea typeface="Montserrat"/>
                <a:cs typeface="Montserrat"/>
                <a:sym typeface="Montserrat"/>
              </a:rPr>
              <a:t>Dataset</a:t>
            </a:r>
            <a:endParaRPr b="1" sz="3233">
              <a:solidFill>
                <a:srgbClr val="1155CC"/>
              </a:solidFill>
              <a:latin typeface="Montserrat"/>
              <a:ea typeface="Montserrat"/>
              <a:cs typeface="Montserrat"/>
              <a:sym typeface="Montserrat"/>
            </a:endParaRPr>
          </a:p>
          <a:p>
            <a:pPr indent="0" lvl="0" marL="0" rtl="0" algn="l">
              <a:spcBef>
                <a:spcPts val="0"/>
              </a:spcBef>
              <a:spcAft>
                <a:spcPts val="0"/>
              </a:spcAft>
              <a:buNone/>
            </a:pPr>
            <a:r>
              <a:t/>
            </a:r>
            <a:endParaRPr b="1" sz="3233">
              <a:solidFill>
                <a:srgbClr val="1155CC"/>
              </a:solidFill>
              <a:latin typeface="Montserrat"/>
              <a:ea typeface="Montserrat"/>
              <a:cs typeface="Montserrat"/>
              <a:sym typeface="Montserrat"/>
            </a:endParaRPr>
          </a:p>
        </p:txBody>
      </p:sp>
      <p:pic>
        <p:nvPicPr>
          <p:cNvPr id="103" name="Google Shape;103;p14"/>
          <p:cNvPicPr preferRelativeResize="0"/>
          <p:nvPr/>
        </p:nvPicPr>
        <p:blipFill>
          <a:blip r:embed="rId5">
            <a:alphaModFix/>
          </a:blip>
          <a:stretch>
            <a:fillRect/>
          </a:stretch>
        </p:blipFill>
        <p:spPr>
          <a:xfrm>
            <a:off x="904675" y="2324100"/>
            <a:ext cx="10382661" cy="58462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09" name="Shape 309"/>
        <p:cNvGrpSpPr/>
        <p:nvPr/>
      </p:nvGrpSpPr>
      <p:grpSpPr>
        <a:xfrm>
          <a:off x="0" y="0"/>
          <a:ext cx="0" cy="0"/>
          <a:chOff x="0" y="0"/>
          <a:chExt cx="0" cy="0"/>
        </a:xfrm>
      </p:grpSpPr>
      <p:pic>
        <p:nvPicPr>
          <p:cNvPr id="310" name="Google Shape;310;p32"/>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311" name="Google Shape;311;p32"/>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312" name="Google Shape;312;p32"/>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13" name="Google Shape;313;p32"/>
          <p:cNvSpPr txBox="1"/>
          <p:nvPr/>
        </p:nvSpPr>
        <p:spPr>
          <a:xfrm>
            <a:off x="192500" y="1752125"/>
            <a:ext cx="4868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Resumen final:</a:t>
            </a:r>
            <a:endParaRPr b="1" sz="3233">
              <a:solidFill>
                <a:srgbClr val="1155CC"/>
              </a:solidFill>
              <a:latin typeface="Montserrat"/>
              <a:ea typeface="Montserrat"/>
              <a:cs typeface="Montserrat"/>
              <a:sym typeface="Montserrat"/>
            </a:endParaRPr>
          </a:p>
        </p:txBody>
      </p:sp>
      <p:sp>
        <p:nvSpPr>
          <p:cNvPr id="314" name="Google Shape;314;p32"/>
          <p:cNvSpPr txBox="1"/>
          <p:nvPr/>
        </p:nvSpPr>
        <p:spPr>
          <a:xfrm>
            <a:off x="555100" y="2399825"/>
            <a:ext cx="10968900" cy="486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Clr>
                <a:schemeClr val="dk1"/>
              </a:buClr>
              <a:buSzPts val="1100"/>
              <a:buFont typeface="Arial"/>
              <a:buNone/>
            </a:pPr>
            <a:r>
              <a:rPr lang="es-ES" sz="2300">
                <a:solidFill>
                  <a:schemeClr val="dk1"/>
                </a:solidFill>
                <a:latin typeface="Montserrat"/>
                <a:ea typeface="Montserrat"/>
                <a:cs typeface="Montserrat"/>
                <a:sym typeface="Montserrat"/>
              </a:rPr>
              <a:t>YOLO:</a:t>
            </a:r>
            <a:endParaRPr sz="2300">
              <a:solidFill>
                <a:schemeClr val="dk1"/>
              </a:solidFill>
              <a:latin typeface="Montserrat"/>
              <a:ea typeface="Montserrat"/>
              <a:cs typeface="Montserrat"/>
              <a:sym typeface="Montserrat"/>
            </a:endParaRPr>
          </a:p>
        </p:txBody>
      </p:sp>
      <p:pic>
        <p:nvPicPr>
          <p:cNvPr id="315" name="Google Shape;315;p32"/>
          <p:cNvPicPr preferRelativeResize="0"/>
          <p:nvPr/>
        </p:nvPicPr>
        <p:blipFill>
          <a:blip r:embed="rId5">
            <a:alphaModFix/>
          </a:blip>
          <a:stretch>
            <a:fillRect/>
          </a:stretch>
        </p:blipFill>
        <p:spPr>
          <a:xfrm>
            <a:off x="555100" y="2969147"/>
            <a:ext cx="6453997" cy="1415087"/>
          </a:xfrm>
          <a:prstGeom prst="rect">
            <a:avLst/>
          </a:prstGeom>
          <a:noFill/>
          <a:ln>
            <a:noFill/>
          </a:ln>
        </p:spPr>
      </p:pic>
      <p:pic>
        <p:nvPicPr>
          <p:cNvPr id="316" name="Google Shape;316;p32"/>
          <p:cNvPicPr preferRelativeResize="0"/>
          <p:nvPr/>
        </p:nvPicPr>
        <p:blipFill>
          <a:blip r:embed="rId6">
            <a:alphaModFix/>
          </a:blip>
          <a:stretch>
            <a:fillRect/>
          </a:stretch>
        </p:blipFill>
        <p:spPr>
          <a:xfrm>
            <a:off x="586450" y="6128188"/>
            <a:ext cx="6391275" cy="1647825"/>
          </a:xfrm>
          <a:prstGeom prst="rect">
            <a:avLst/>
          </a:prstGeom>
          <a:noFill/>
          <a:ln>
            <a:noFill/>
          </a:ln>
        </p:spPr>
      </p:pic>
      <p:sp>
        <p:nvSpPr>
          <p:cNvPr id="317" name="Google Shape;317;p32"/>
          <p:cNvSpPr txBox="1"/>
          <p:nvPr/>
        </p:nvSpPr>
        <p:spPr>
          <a:xfrm>
            <a:off x="586488" y="5441063"/>
            <a:ext cx="6391200" cy="486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lang="es-ES" sz="2300">
                <a:solidFill>
                  <a:schemeClr val="dk1"/>
                </a:solidFill>
                <a:latin typeface="Montserrat"/>
                <a:ea typeface="Montserrat"/>
                <a:cs typeface="Montserrat"/>
                <a:sym typeface="Montserrat"/>
              </a:rPr>
              <a:t>RetinaNet</a:t>
            </a:r>
            <a:r>
              <a:rPr lang="es-ES" sz="2300">
                <a:solidFill>
                  <a:schemeClr val="dk1"/>
                </a:solidFill>
                <a:latin typeface="Montserrat"/>
                <a:ea typeface="Montserrat"/>
                <a:cs typeface="Montserrat"/>
                <a:sym typeface="Montserrat"/>
              </a:rPr>
              <a:t>:</a:t>
            </a:r>
            <a:endParaRPr sz="2300">
              <a:solidFill>
                <a:schemeClr val="dk1"/>
              </a:solidFill>
              <a:latin typeface="Montserrat"/>
              <a:ea typeface="Montserrat"/>
              <a:cs typeface="Montserrat"/>
              <a:sym typeface="Montserrat"/>
            </a:endParaRPr>
          </a:p>
        </p:txBody>
      </p:sp>
      <p:sp>
        <p:nvSpPr>
          <p:cNvPr id="318" name="Google Shape;318;p32"/>
          <p:cNvSpPr txBox="1"/>
          <p:nvPr/>
        </p:nvSpPr>
        <p:spPr>
          <a:xfrm>
            <a:off x="7208950" y="2969150"/>
            <a:ext cx="4641900" cy="246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s-ES" sz="1800">
                <a:solidFill>
                  <a:schemeClr val="dk1"/>
                </a:solidFill>
                <a:latin typeface="Montserrat"/>
                <a:ea typeface="Montserrat"/>
                <a:cs typeface="Montserrat"/>
                <a:sym typeface="Montserrat"/>
              </a:rPr>
              <a:t>El problema plantea que es preferible identificar falsos positivos en lugar de no detectarlos, ya que un aviso erróneo de un incendio resulta menos perjudicial que omitir su detección. </a:t>
            </a:r>
            <a:endParaRPr sz="1800">
              <a:solidFill>
                <a:schemeClr val="dk1"/>
              </a:solidFill>
              <a:latin typeface="Montserrat"/>
              <a:ea typeface="Montserrat"/>
              <a:cs typeface="Montserrat"/>
              <a:sym typeface="Montserrat"/>
            </a:endParaRPr>
          </a:p>
          <a:p>
            <a:pPr indent="0" lvl="0" marL="0" rtl="0" algn="l">
              <a:lnSpc>
                <a:spcPct val="125000"/>
              </a:lnSpc>
              <a:spcBef>
                <a:spcPts val="1200"/>
              </a:spcBef>
              <a:spcAft>
                <a:spcPts val="0"/>
              </a:spcAft>
              <a:buNone/>
            </a:pPr>
            <a:r>
              <a:rPr lang="es-ES" sz="1800">
                <a:solidFill>
                  <a:schemeClr val="dk1"/>
                </a:solidFill>
                <a:latin typeface="Montserrat"/>
                <a:ea typeface="Montserrat"/>
                <a:cs typeface="Montserrat"/>
                <a:sym typeface="Montserrat"/>
              </a:rPr>
              <a:t>Por esta razón, se prioriza optimizar el Recall, considerando que esta métrica refleja la capacidad del modelo para identificar correctamente todos los casos relevantes. </a:t>
            </a:r>
            <a:endParaRPr sz="1800">
              <a:solidFill>
                <a:schemeClr val="dk1"/>
              </a:solidFill>
              <a:latin typeface="Montserrat"/>
              <a:ea typeface="Montserrat"/>
              <a:cs typeface="Montserrat"/>
              <a:sym typeface="Montserrat"/>
            </a:endParaRPr>
          </a:p>
          <a:p>
            <a:pPr indent="0" lvl="0" marL="0" rtl="0" algn="l">
              <a:lnSpc>
                <a:spcPct val="125000"/>
              </a:lnSpc>
              <a:spcBef>
                <a:spcPts val="1200"/>
              </a:spcBef>
              <a:spcAft>
                <a:spcPts val="1200"/>
              </a:spcAft>
              <a:buNone/>
            </a:pPr>
            <a:r>
              <a:rPr lang="es-ES" sz="1800">
                <a:solidFill>
                  <a:schemeClr val="dk1"/>
                </a:solidFill>
                <a:latin typeface="Montserrat"/>
                <a:ea typeface="Montserrat"/>
                <a:cs typeface="Montserrat"/>
                <a:sym typeface="Montserrat"/>
              </a:rPr>
              <a:t>Bajo este criterio, y nuestros experimentos el modelo que mejor se adapta a las necesidades es YOLO</a:t>
            </a:r>
            <a:endParaRPr sz="1800">
              <a:solidFill>
                <a:schemeClr val="dk1"/>
              </a:solidFill>
              <a:latin typeface="Montserrat"/>
              <a:ea typeface="Montserrat"/>
              <a:cs typeface="Montserrat"/>
              <a:sym typeface="Montserrat"/>
            </a:endParaRPr>
          </a:p>
        </p:txBody>
      </p:sp>
      <p:sp>
        <p:nvSpPr>
          <p:cNvPr id="319" name="Google Shape;319;p32"/>
          <p:cNvSpPr txBox="1"/>
          <p:nvPr/>
        </p:nvSpPr>
        <p:spPr>
          <a:xfrm>
            <a:off x="555109" y="8007000"/>
            <a:ext cx="11138700" cy="486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i="1" lang="es-ES" sz="1800">
                <a:solidFill>
                  <a:schemeClr val="dk1"/>
                </a:solidFill>
                <a:latin typeface="Montserrat"/>
                <a:ea typeface="Montserrat"/>
                <a:cs typeface="Montserrat"/>
                <a:sym typeface="Montserrat"/>
              </a:rPr>
              <a:t>*</a:t>
            </a:r>
            <a:r>
              <a:rPr i="1" lang="es-ES" sz="1800">
                <a:solidFill>
                  <a:schemeClr val="dk1"/>
                </a:solidFill>
                <a:latin typeface="Montserrat"/>
                <a:ea typeface="Montserrat"/>
                <a:cs typeface="Montserrat"/>
                <a:sym typeface="Montserrat"/>
              </a:rPr>
              <a:t>Aún</a:t>
            </a:r>
            <a:r>
              <a:rPr i="1" lang="es-ES" sz="1800">
                <a:solidFill>
                  <a:schemeClr val="dk1"/>
                </a:solidFill>
                <a:latin typeface="Montserrat"/>
                <a:ea typeface="Montserrat"/>
                <a:cs typeface="Montserrat"/>
                <a:sym typeface="Montserrat"/>
              </a:rPr>
              <a:t> queda mucho por profundizar, probar modelos, tunning de hiperparámetros.</a:t>
            </a:r>
            <a:r>
              <a:rPr i="1" lang="es-ES" sz="2300">
                <a:solidFill>
                  <a:schemeClr val="dk1"/>
                </a:solidFill>
                <a:latin typeface="Montserrat"/>
                <a:ea typeface="Montserrat"/>
                <a:cs typeface="Montserrat"/>
                <a:sym typeface="Montserrat"/>
              </a:rPr>
              <a:t>.</a:t>
            </a:r>
            <a:endParaRPr i="1" sz="230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23" name="Shape 323"/>
        <p:cNvGrpSpPr/>
        <p:nvPr/>
      </p:nvGrpSpPr>
      <p:grpSpPr>
        <a:xfrm>
          <a:off x="0" y="0"/>
          <a:ext cx="0" cy="0"/>
          <a:chOff x="0" y="0"/>
          <a:chExt cx="0" cy="0"/>
        </a:xfrm>
      </p:grpSpPr>
      <p:pic>
        <p:nvPicPr>
          <p:cNvPr id="324" name="Google Shape;324;p33"/>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325" name="Google Shape;325;p33"/>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326" name="Google Shape;326;p33"/>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327" name="Google Shape;327;p33"/>
          <p:cNvSpPr txBox="1"/>
          <p:nvPr/>
        </p:nvSpPr>
        <p:spPr>
          <a:xfrm>
            <a:off x="2879400" y="2585000"/>
            <a:ext cx="6433200" cy="1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5433">
                <a:solidFill>
                  <a:srgbClr val="1155CC"/>
                </a:solidFill>
                <a:latin typeface="Montserrat"/>
                <a:ea typeface="Montserrat"/>
                <a:cs typeface="Montserrat"/>
                <a:sym typeface="Montserrat"/>
              </a:rPr>
              <a:t>¡Muchas gracias!</a:t>
            </a:r>
            <a:endParaRPr b="1" sz="5433">
              <a:solidFill>
                <a:srgbClr val="1155CC"/>
              </a:solidFill>
              <a:latin typeface="Montserrat"/>
              <a:ea typeface="Montserrat"/>
              <a:cs typeface="Montserrat"/>
              <a:sym typeface="Montserrat"/>
            </a:endParaRPr>
          </a:p>
        </p:txBody>
      </p:sp>
      <p:pic>
        <p:nvPicPr>
          <p:cNvPr id="328" name="Google Shape;328;p33"/>
          <p:cNvPicPr preferRelativeResize="0"/>
          <p:nvPr/>
        </p:nvPicPr>
        <p:blipFill>
          <a:blip r:embed="rId5">
            <a:alphaModFix/>
          </a:blip>
          <a:stretch>
            <a:fillRect/>
          </a:stretch>
        </p:blipFill>
        <p:spPr>
          <a:xfrm>
            <a:off x="3046751" y="3857050"/>
            <a:ext cx="6098499" cy="3218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7" name="Shape 107"/>
        <p:cNvGrpSpPr/>
        <p:nvPr/>
      </p:nvGrpSpPr>
      <p:grpSpPr>
        <a:xfrm>
          <a:off x="0" y="0"/>
          <a:ext cx="0" cy="0"/>
          <a:chOff x="0" y="0"/>
          <a:chExt cx="0" cy="0"/>
        </a:xfrm>
      </p:grpSpPr>
      <p:pic>
        <p:nvPicPr>
          <p:cNvPr id="108" name="Google Shape;108;p15"/>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109" name="Google Shape;109;p15"/>
          <p:cNvPicPr preferRelativeResize="0"/>
          <p:nvPr/>
        </p:nvPicPr>
        <p:blipFill rotWithShape="1">
          <a:blip r:embed="rId4">
            <a:alphaModFix/>
          </a:blip>
          <a:srcRect b="0" l="0" r="0" t="0"/>
          <a:stretch/>
        </p:blipFill>
        <p:spPr>
          <a:xfrm>
            <a:off x="0" y="0"/>
            <a:ext cx="12192000" cy="1524000"/>
          </a:xfrm>
          <a:prstGeom prst="rect">
            <a:avLst/>
          </a:prstGeom>
          <a:noFill/>
          <a:ln>
            <a:noFill/>
          </a:ln>
        </p:spPr>
      </p:pic>
      <p:sp>
        <p:nvSpPr>
          <p:cNvPr id="110" name="Google Shape;110;p15"/>
          <p:cNvSpPr txBox="1"/>
          <p:nvPr>
            <p:ph idx="12" type="sldNum"/>
          </p:nvPr>
        </p:nvSpPr>
        <p:spPr>
          <a:xfrm>
            <a:off x="9448800" y="82973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s-ES"/>
              <a:t>‹#›</a:t>
            </a:fld>
            <a:endParaRPr/>
          </a:p>
        </p:txBody>
      </p:sp>
      <p:sp>
        <p:nvSpPr>
          <p:cNvPr id="111" name="Google Shape;111;p15"/>
          <p:cNvSpPr txBox="1"/>
          <p:nvPr/>
        </p:nvSpPr>
        <p:spPr>
          <a:xfrm>
            <a:off x="135475" y="1524000"/>
            <a:ext cx="33339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ES" sz="3233">
                <a:solidFill>
                  <a:srgbClr val="1155CC"/>
                </a:solidFill>
                <a:latin typeface="Montserrat"/>
                <a:ea typeface="Montserrat"/>
                <a:cs typeface="Montserrat"/>
                <a:sym typeface="Montserrat"/>
              </a:rPr>
              <a:t>Análisis exploratorio</a:t>
            </a:r>
            <a:endParaRPr b="1" sz="3233">
              <a:solidFill>
                <a:srgbClr val="1155CC"/>
              </a:solidFill>
              <a:latin typeface="Montserrat"/>
              <a:ea typeface="Montserrat"/>
              <a:cs typeface="Montserrat"/>
              <a:sym typeface="Montserrat"/>
            </a:endParaRPr>
          </a:p>
          <a:p>
            <a:pPr indent="0" lvl="0" marL="0" rtl="0" algn="l">
              <a:spcBef>
                <a:spcPts val="0"/>
              </a:spcBef>
              <a:spcAft>
                <a:spcPts val="0"/>
              </a:spcAft>
              <a:buNone/>
            </a:pPr>
            <a:r>
              <a:t/>
            </a:r>
            <a:endParaRPr b="1" sz="3233">
              <a:solidFill>
                <a:srgbClr val="1155CC"/>
              </a:solidFill>
              <a:latin typeface="Montserrat"/>
              <a:ea typeface="Montserrat"/>
              <a:cs typeface="Montserrat"/>
              <a:sym typeface="Montserrat"/>
            </a:endParaRPr>
          </a:p>
        </p:txBody>
      </p:sp>
      <p:sp>
        <p:nvSpPr>
          <p:cNvPr id="112" name="Google Shape;112;p15"/>
          <p:cNvSpPr txBox="1"/>
          <p:nvPr/>
        </p:nvSpPr>
        <p:spPr>
          <a:xfrm>
            <a:off x="135475" y="2743975"/>
            <a:ext cx="4717800" cy="24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433">
                <a:solidFill>
                  <a:schemeClr val="dk1"/>
                </a:solidFill>
                <a:latin typeface="Montserrat"/>
                <a:ea typeface="Montserrat"/>
                <a:cs typeface="Montserrat"/>
                <a:sym typeface="Montserrat"/>
              </a:rPr>
              <a:t>Roboflow:</a:t>
            </a:r>
            <a:endParaRPr sz="24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433">
              <a:solidFill>
                <a:schemeClr val="dk1"/>
              </a:solidFill>
              <a:latin typeface="Montserrat"/>
              <a:ea typeface="Montserrat"/>
              <a:cs typeface="Montserrat"/>
              <a:sym typeface="Montserrat"/>
            </a:endParaRPr>
          </a:p>
          <a:p>
            <a:pPr indent="0" lvl="0" marL="0" rtl="0" algn="l">
              <a:spcBef>
                <a:spcPts val="0"/>
              </a:spcBef>
              <a:spcAft>
                <a:spcPts val="0"/>
              </a:spcAft>
              <a:buNone/>
            </a:pPr>
            <a:r>
              <a:rPr lang="es-ES" sz="2433">
                <a:solidFill>
                  <a:schemeClr val="dk1"/>
                </a:solidFill>
                <a:latin typeface="Montserrat"/>
                <a:ea typeface="Montserrat"/>
                <a:cs typeface="Montserrat"/>
                <a:sym typeface="Montserrat"/>
              </a:rPr>
              <a:t>Balance de Clases:</a:t>
            </a:r>
            <a:endParaRPr sz="2433">
              <a:solidFill>
                <a:schemeClr val="dk1"/>
              </a:solidFill>
              <a:latin typeface="Montserrat"/>
              <a:ea typeface="Montserrat"/>
              <a:cs typeface="Montserrat"/>
              <a:sym typeface="Montserrat"/>
            </a:endParaRPr>
          </a:p>
          <a:p>
            <a:pPr indent="-383095" lvl="0" marL="457200" rtl="0" algn="l">
              <a:spcBef>
                <a:spcPts val="0"/>
              </a:spcBef>
              <a:spcAft>
                <a:spcPts val="0"/>
              </a:spcAft>
              <a:buClr>
                <a:schemeClr val="dk1"/>
              </a:buClr>
              <a:buSzPts val="2433"/>
              <a:buFont typeface="Montserrat"/>
              <a:buChar char="-"/>
            </a:pPr>
            <a:r>
              <a:rPr lang="es-ES" sz="2433">
                <a:solidFill>
                  <a:schemeClr val="dk1"/>
                </a:solidFill>
                <a:latin typeface="Montserrat"/>
                <a:ea typeface="Montserrat"/>
                <a:cs typeface="Montserrat"/>
                <a:sym typeface="Montserrat"/>
              </a:rPr>
              <a:t>Smoke: 1832</a:t>
            </a:r>
            <a:endParaRPr sz="2433">
              <a:solidFill>
                <a:schemeClr val="dk1"/>
              </a:solidFill>
              <a:latin typeface="Montserrat"/>
              <a:ea typeface="Montserrat"/>
              <a:cs typeface="Montserrat"/>
              <a:sym typeface="Montserrat"/>
            </a:endParaRPr>
          </a:p>
          <a:p>
            <a:pPr indent="-383095" lvl="0" marL="457200" rtl="0" algn="l">
              <a:spcBef>
                <a:spcPts val="0"/>
              </a:spcBef>
              <a:spcAft>
                <a:spcPts val="0"/>
              </a:spcAft>
              <a:buClr>
                <a:schemeClr val="dk1"/>
              </a:buClr>
              <a:buSzPts val="2433"/>
              <a:buFont typeface="Montserrat"/>
              <a:buChar char="-"/>
            </a:pPr>
            <a:r>
              <a:rPr lang="es-ES" sz="2433">
                <a:solidFill>
                  <a:schemeClr val="dk1"/>
                </a:solidFill>
                <a:latin typeface="Montserrat"/>
                <a:ea typeface="Montserrat"/>
                <a:cs typeface="Montserrat"/>
                <a:sym typeface="Montserrat"/>
              </a:rPr>
              <a:t>Fire: 1123</a:t>
            </a:r>
            <a:endParaRPr sz="2433">
              <a:solidFill>
                <a:schemeClr val="dk1"/>
              </a:solidFill>
              <a:latin typeface="Montserrat"/>
              <a:ea typeface="Montserrat"/>
              <a:cs typeface="Montserrat"/>
              <a:sym typeface="Montserrat"/>
            </a:endParaRPr>
          </a:p>
        </p:txBody>
      </p:sp>
      <p:pic>
        <p:nvPicPr>
          <p:cNvPr id="113" name="Google Shape;113;p15"/>
          <p:cNvPicPr preferRelativeResize="0"/>
          <p:nvPr/>
        </p:nvPicPr>
        <p:blipFill>
          <a:blip r:embed="rId5">
            <a:alphaModFix/>
          </a:blip>
          <a:stretch>
            <a:fillRect/>
          </a:stretch>
        </p:blipFill>
        <p:spPr>
          <a:xfrm>
            <a:off x="8372075" y="1954813"/>
            <a:ext cx="3064382" cy="2810300"/>
          </a:xfrm>
          <a:prstGeom prst="rect">
            <a:avLst/>
          </a:prstGeom>
          <a:noFill/>
          <a:ln>
            <a:noFill/>
          </a:ln>
        </p:spPr>
      </p:pic>
      <p:pic>
        <p:nvPicPr>
          <p:cNvPr id="114" name="Google Shape;114;p15"/>
          <p:cNvPicPr preferRelativeResize="0"/>
          <p:nvPr/>
        </p:nvPicPr>
        <p:blipFill>
          <a:blip r:embed="rId6">
            <a:alphaModFix/>
          </a:blip>
          <a:stretch>
            <a:fillRect/>
          </a:stretch>
        </p:blipFill>
        <p:spPr>
          <a:xfrm>
            <a:off x="3322832" y="2139122"/>
            <a:ext cx="4650843" cy="2441700"/>
          </a:xfrm>
          <a:prstGeom prst="rect">
            <a:avLst/>
          </a:prstGeom>
          <a:noFill/>
          <a:ln>
            <a:noFill/>
          </a:ln>
        </p:spPr>
      </p:pic>
      <p:pic>
        <p:nvPicPr>
          <p:cNvPr id="115" name="Google Shape;115;p15"/>
          <p:cNvPicPr preferRelativeResize="0"/>
          <p:nvPr/>
        </p:nvPicPr>
        <p:blipFill>
          <a:blip r:embed="rId7">
            <a:alphaModFix/>
          </a:blip>
          <a:stretch>
            <a:fillRect/>
          </a:stretch>
        </p:blipFill>
        <p:spPr>
          <a:xfrm>
            <a:off x="613353" y="5185676"/>
            <a:ext cx="10965295" cy="281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9" name="Shape 119"/>
        <p:cNvGrpSpPr/>
        <p:nvPr/>
      </p:nvGrpSpPr>
      <p:grpSpPr>
        <a:xfrm>
          <a:off x="0" y="0"/>
          <a:ext cx="0" cy="0"/>
          <a:chOff x="0" y="0"/>
          <a:chExt cx="0" cy="0"/>
        </a:xfrm>
      </p:grpSpPr>
      <p:pic>
        <p:nvPicPr>
          <p:cNvPr id="120" name="Google Shape;120;p16"/>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121" name="Google Shape;121;p16"/>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122" name="Google Shape;122;p16"/>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23" name="Google Shape;123;p16"/>
          <p:cNvSpPr txBox="1"/>
          <p:nvPr/>
        </p:nvSpPr>
        <p:spPr>
          <a:xfrm>
            <a:off x="135475" y="1524000"/>
            <a:ext cx="45069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Data Augmentation</a:t>
            </a:r>
            <a:endParaRPr b="1" sz="3233">
              <a:solidFill>
                <a:srgbClr val="1155CC"/>
              </a:solidFill>
              <a:latin typeface="Montserrat"/>
              <a:ea typeface="Montserrat"/>
              <a:cs typeface="Montserrat"/>
              <a:sym typeface="Montserrat"/>
            </a:endParaRPr>
          </a:p>
        </p:txBody>
      </p:sp>
      <p:sp>
        <p:nvSpPr>
          <p:cNvPr id="124" name="Google Shape;124;p16"/>
          <p:cNvSpPr txBox="1"/>
          <p:nvPr/>
        </p:nvSpPr>
        <p:spPr>
          <a:xfrm>
            <a:off x="161100" y="2354400"/>
            <a:ext cx="11869800" cy="44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000">
                <a:solidFill>
                  <a:schemeClr val="dk1"/>
                </a:solidFill>
                <a:latin typeface="Montserrat"/>
                <a:ea typeface="Montserrat"/>
                <a:cs typeface="Montserrat"/>
                <a:sym typeface="Montserrat"/>
              </a:rPr>
              <a:t>Para un dataset que tiene como objetivo la detección de fuego y humo, es importante considerar las características visuales de estos fenómenos y cómo pueden variar según las condiciones de iluminación, el entorno, la distancia y las condiciones meteorológicas.</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dk1"/>
              </a:solidFill>
              <a:latin typeface="Montserrat"/>
              <a:ea typeface="Montserrat"/>
              <a:cs typeface="Montserrat"/>
              <a:sym typeface="Montserrat"/>
            </a:endParaRPr>
          </a:p>
          <a:p>
            <a:pPr indent="-368300" lvl="0" marL="457200" rtl="0" algn="l">
              <a:spcBef>
                <a:spcPts val="0"/>
              </a:spcBef>
              <a:spcAft>
                <a:spcPts val="0"/>
              </a:spcAft>
              <a:buClr>
                <a:schemeClr val="dk1"/>
              </a:buClr>
              <a:buSzPts val="2200"/>
              <a:buFont typeface="Montserrat"/>
              <a:buChar char="●"/>
            </a:pPr>
            <a:r>
              <a:rPr lang="es-ES" sz="2200">
                <a:solidFill>
                  <a:schemeClr val="dk1"/>
                </a:solidFill>
                <a:latin typeface="Montserrat"/>
                <a:ea typeface="Montserrat"/>
                <a:cs typeface="Montserrat"/>
                <a:sym typeface="Montserrat"/>
              </a:rPr>
              <a:t>Transformaciones de color</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es-ES" sz="2200">
                <a:solidFill>
                  <a:schemeClr val="dk1"/>
                </a:solidFill>
                <a:latin typeface="Montserrat"/>
                <a:ea typeface="Montserrat"/>
                <a:cs typeface="Montserrat"/>
                <a:sym typeface="Montserrat"/>
              </a:rPr>
              <a:t>1 - </a:t>
            </a:r>
            <a:r>
              <a:rPr b="1" lang="es-ES" sz="2000">
                <a:solidFill>
                  <a:schemeClr val="dk1"/>
                </a:solidFill>
                <a:latin typeface="Montserrat"/>
                <a:ea typeface="Montserrat"/>
                <a:cs typeface="Montserrat"/>
                <a:sym typeface="Montserrat"/>
              </a:rPr>
              <a:t>Cambio de brillo y contraste:</a:t>
            </a:r>
            <a:endParaRPr b="1" sz="20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s-ES" sz="1800">
                <a:solidFill>
                  <a:schemeClr val="dk1"/>
                </a:solidFill>
                <a:latin typeface="Montserrat"/>
                <a:ea typeface="Montserrat"/>
                <a:cs typeface="Montserrat"/>
                <a:sym typeface="Montserrat"/>
              </a:rPr>
              <a:t>El fuego y el humo pueden variar mucho en brillo y contraste dependiendo de la luz ambiental. Si la imagen es tomada durante el día o la noche, o si la imagen tiene una fuente de luz cerca, el brillo y el contraste de la imagen pueden cambiar considerablemente.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t/>
            </a:r>
            <a:endParaRPr sz="2200">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es-ES" sz="2200">
                <a:solidFill>
                  <a:schemeClr val="dk1"/>
                </a:solidFill>
                <a:latin typeface="Montserrat"/>
                <a:ea typeface="Montserrat"/>
                <a:cs typeface="Montserrat"/>
                <a:sym typeface="Montserrat"/>
              </a:rPr>
              <a:t>2 - </a:t>
            </a:r>
            <a:r>
              <a:rPr b="1" lang="es-ES" sz="2000">
                <a:solidFill>
                  <a:schemeClr val="dk1"/>
                </a:solidFill>
                <a:latin typeface="Montserrat"/>
                <a:ea typeface="Montserrat"/>
                <a:cs typeface="Montserrat"/>
                <a:sym typeface="Montserrat"/>
              </a:rPr>
              <a:t>Saturación y matiz:</a:t>
            </a:r>
            <a:endParaRPr b="1" sz="2000">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es-ES" sz="1800">
                <a:solidFill>
                  <a:schemeClr val="dk1"/>
                </a:solidFill>
                <a:latin typeface="Montserrat"/>
                <a:ea typeface="Montserrat"/>
                <a:cs typeface="Montserrat"/>
                <a:sym typeface="Montserrat"/>
              </a:rPr>
              <a:t>El fuego a menudo tiene colores saturados y brillantes (rojos, amarillos, naranjas), mientras que el humo puede variar de gris a blanco. Variar la saturación puede ayudar a que el modelo sea más robusto frente a esas variaciones de color.</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t/>
            </a:r>
            <a:endParaRPr sz="2200">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es-ES" sz="2200">
                <a:solidFill>
                  <a:schemeClr val="dk1"/>
                </a:solidFill>
                <a:latin typeface="Montserrat"/>
                <a:ea typeface="Montserrat"/>
                <a:cs typeface="Montserrat"/>
                <a:sym typeface="Montserrat"/>
              </a:rPr>
              <a:t>3 - </a:t>
            </a:r>
            <a:r>
              <a:rPr b="1" lang="es-ES" sz="2000">
                <a:solidFill>
                  <a:schemeClr val="dk1"/>
                </a:solidFill>
                <a:latin typeface="Montserrat"/>
                <a:ea typeface="Montserrat"/>
                <a:cs typeface="Montserrat"/>
                <a:sym typeface="Montserrat"/>
              </a:rPr>
              <a:t>Cambio en la iluminación:</a:t>
            </a:r>
            <a:endParaRPr b="1" sz="2000">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es-ES" sz="1800">
                <a:solidFill>
                  <a:schemeClr val="dk1"/>
                </a:solidFill>
                <a:latin typeface="Montserrat"/>
                <a:ea typeface="Montserrat"/>
                <a:cs typeface="Montserrat"/>
                <a:sym typeface="Montserrat"/>
              </a:rPr>
              <a:t>Dado que el fuego puede ser visible en diferentes condiciones de luz (por ejemplo, a plena luz del día o en la oscuridad), es importante ayudar al modelo a aprender a detectar fuego y humo independientemente de las variaciones en la iluminación ambiental.</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433">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28" name="Shape 128"/>
        <p:cNvGrpSpPr/>
        <p:nvPr/>
      </p:nvGrpSpPr>
      <p:grpSpPr>
        <a:xfrm>
          <a:off x="0" y="0"/>
          <a:ext cx="0" cy="0"/>
          <a:chOff x="0" y="0"/>
          <a:chExt cx="0" cy="0"/>
        </a:xfrm>
      </p:grpSpPr>
      <p:pic>
        <p:nvPicPr>
          <p:cNvPr id="129" name="Google Shape;129;p17"/>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130" name="Google Shape;130;p17"/>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131" name="Google Shape;131;p17"/>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32" name="Google Shape;132;p17"/>
          <p:cNvSpPr txBox="1"/>
          <p:nvPr/>
        </p:nvSpPr>
        <p:spPr>
          <a:xfrm>
            <a:off x="135475" y="1524000"/>
            <a:ext cx="45069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Data Augmentation</a:t>
            </a:r>
            <a:endParaRPr b="1" sz="3233">
              <a:solidFill>
                <a:srgbClr val="1155CC"/>
              </a:solidFill>
              <a:latin typeface="Montserrat"/>
              <a:ea typeface="Montserrat"/>
              <a:cs typeface="Montserrat"/>
              <a:sym typeface="Montserrat"/>
            </a:endParaRPr>
          </a:p>
        </p:txBody>
      </p:sp>
      <p:sp>
        <p:nvSpPr>
          <p:cNvPr id="133" name="Google Shape;133;p17"/>
          <p:cNvSpPr txBox="1"/>
          <p:nvPr/>
        </p:nvSpPr>
        <p:spPr>
          <a:xfrm>
            <a:off x="161100" y="2354400"/>
            <a:ext cx="11869800" cy="44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ES" sz="2200">
                <a:solidFill>
                  <a:schemeClr val="dk1"/>
                </a:solidFill>
                <a:latin typeface="Montserrat"/>
                <a:ea typeface="Montserrat"/>
                <a:cs typeface="Montserrat"/>
                <a:sym typeface="Montserrat"/>
              </a:rPr>
              <a:t>Transformaciones de Orientación</a:t>
            </a:r>
            <a:endParaRPr sz="2200">
              <a:solidFill>
                <a:schemeClr val="dk1"/>
              </a:solidFill>
              <a:latin typeface="Montserrat"/>
              <a:ea typeface="Montserrat"/>
              <a:cs typeface="Montserrat"/>
              <a:sym typeface="Montserrat"/>
            </a:endParaRPr>
          </a:p>
          <a:p>
            <a:pPr indent="-273050" lvl="0" marL="457200" rtl="0" algn="l">
              <a:lnSpc>
                <a:spcPct val="115000"/>
              </a:lnSpc>
              <a:spcBef>
                <a:spcPts val="0"/>
              </a:spcBef>
              <a:spcAft>
                <a:spcPts val="0"/>
              </a:spcAft>
              <a:buClr>
                <a:schemeClr val="dk1"/>
              </a:buClr>
              <a:buSzPts val="700"/>
              <a:buChar char="●"/>
            </a:pPr>
            <a:r>
              <a:rPr b="1" lang="es-ES" sz="1800">
                <a:solidFill>
                  <a:schemeClr val="dk1"/>
                </a:solidFill>
                <a:latin typeface="Montserrat"/>
                <a:ea typeface="Montserrat"/>
                <a:cs typeface="Montserrat"/>
                <a:sym typeface="Montserrat"/>
              </a:rPr>
              <a:t>Volteo horizontal aleatorio</a:t>
            </a:r>
            <a:r>
              <a:rPr lang="es-ES" sz="1800">
                <a:solidFill>
                  <a:schemeClr val="dk1"/>
                </a:solidFill>
                <a:latin typeface="Montserrat"/>
                <a:ea typeface="Montserrat"/>
                <a:cs typeface="Montserrat"/>
                <a:sym typeface="Montserrat"/>
              </a:rPr>
              <a:t> para aprender a reconocer patrones de humo y fuego independientemente de su orientación izquierda/derecha. Esto es crucial en imágenes forestales donde la dirección del humo o las llamas no tiene un patrón fijo.</a:t>
            </a:r>
            <a:endParaRPr sz="1800">
              <a:solidFill>
                <a:schemeClr val="dk1"/>
              </a:solidFill>
              <a:latin typeface="Montserrat"/>
              <a:ea typeface="Montserrat"/>
              <a:cs typeface="Montserrat"/>
              <a:sym typeface="Montserrat"/>
            </a:endParaRPr>
          </a:p>
          <a:p>
            <a:pPr indent="-273050" lvl="0" marL="457200" rtl="0" algn="l">
              <a:lnSpc>
                <a:spcPct val="115000"/>
              </a:lnSpc>
              <a:spcBef>
                <a:spcPts val="0"/>
              </a:spcBef>
              <a:spcAft>
                <a:spcPts val="0"/>
              </a:spcAft>
              <a:buClr>
                <a:schemeClr val="dk1"/>
              </a:buClr>
              <a:buSzPts val="700"/>
              <a:buChar char="●"/>
            </a:pPr>
            <a:r>
              <a:rPr b="1" lang="es-ES" sz="1800">
                <a:solidFill>
                  <a:schemeClr val="dk1"/>
                </a:solidFill>
                <a:latin typeface="Montserrat"/>
                <a:ea typeface="Montserrat"/>
                <a:cs typeface="Montserrat"/>
                <a:sym typeface="Montserrat"/>
              </a:rPr>
              <a:t>Rotación aleatoria de ±30 grados</a:t>
            </a:r>
            <a:r>
              <a:rPr lang="es-ES" sz="1800">
                <a:solidFill>
                  <a:schemeClr val="dk1"/>
                </a:solidFill>
                <a:latin typeface="Montserrat"/>
                <a:ea typeface="Montserrat"/>
                <a:cs typeface="Montserrat"/>
                <a:sym typeface="Montserrat"/>
              </a:rPr>
              <a:t> para mejorar la robustez frente a inclinaciones aleatorias. Dado que las imágenes pueden capturarse desde diferentes ángulos, esta transformación asegura que el modelo detecte correctamente el humo o fuego sin depender de una orientación específica.</a:t>
            </a:r>
            <a:endParaRPr sz="1800">
              <a:solidFill>
                <a:schemeClr val="dk1"/>
              </a:solidFill>
              <a:latin typeface="Montserrat"/>
              <a:ea typeface="Montserrat"/>
              <a:cs typeface="Montserrat"/>
              <a:sym typeface="Montserrat"/>
            </a:endParaRPr>
          </a:p>
          <a:p>
            <a:pPr indent="0" lvl="0" marL="342900" rtl="0" algn="l">
              <a:lnSpc>
                <a:spcPct val="115000"/>
              </a:lnSpc>
              <a:spcBef>
                <a:spcPts val="0"/>
              </a:spcBef>
              <a:spcAft>
                <a:spcPts val="0"/>
              </a:spcAft>
              <a:buClr>
                <a:schemeClr val="dk1"/>
              </a:buClr>
              <a:buSzPts val="1100"/>
              <a:buFont typeface="Arial"/>
              <a:buNone/>
            </a:pPr>
            <a:r>
              <a:rPr lang="es-ES" sz="2200">
                <a:solidFill>
                  <a:schemeClr val="dk1"/>
                </a:solidFill>
                <a:latin typeface="Montserrat"/>
                <a:ea typeface="Montserrat"/>
                <a:cs typeface="Montserrat"/>
                <a:sym typeface="Montserrat"/>
              </a:rPr>
              <a:t> </a:t>
            </a:r>
            <a:endParaRPr sz="2200">
              <a:solidFill>
                <a:schemeClr val="dk1"/>
              </a:solidFill>
              <a:latin typeface="Montserrat"/>
              <a:ea typeface="Montserrat"/>
              <a:cs typeface="Montserrat"/>
              <a:sym typeface="Montserrat"/>
            </a:endParaRPr>
          </a:p>
          <a:p>
            <a:pPr indent="0" lvl="0" marL="342900" rtl="0" algn="l">
              <a:lnSpc>
                <a:spcPct val="115000"/>
              </a:lnSpc>
              <a:spcBef>
                <a:spcPts val="0"/>
              </a:spcBef>
              <a:spcAft>
                <a:spcPts val="0"/>
              </a:spcAft>
              <a:buClr>
                <a:schemeClr val="dk1"/>
              </a:buClr>
              <a:buSzPts val="1100"/>
              <a:buFont typeface="Arial"/>
              <a:buNone/>
            </a:pPr>
            <a:r>
              <a:rPr lang="es-ES" sz="2200">
                <a:solidFill>
                  <a:schemeClr val="dk1"/>
                </a:solidFill>
                <a:latin typeface="Montserrat"/>
                <a:ea typeface="Montserrat"/>
                <a:cs typeface="Montserrat"/>
                <a:sym typeface="Montserrat"/>
              </a:rPr>
              <a:t>Transformaciones de Composición Espacial</a:t>
            </a:r>
            <a:endParaRPr sz="2200">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Char char="●"/>
            </a:pPr>
            <a:r>
              <a:rPr b="1" lang="es-ES" sz="1800">
                <a:solidFill>
                  <a:schemeClr val="dk1"/>
                </a:solidFill>
                <a:latin typeface="Montserrat"/>
                <a:ea typeface="Montserrat"/>
                <a:cs typeface="Montserrat"/>
                <a:sym typeface="Montserrat"/>
              </a:rPr>
              <a:t>Recorte y redimensionado aleatorio</a:t>
            </a:r>
            <a:r>
              <a:rPr lang="es-ES" sz="1800">
                <a:solidFill>
                  <a:schemeClr val="dk1"/>
                </a:solidFill>
                <a:latin typeface="Montserrat"/>
                <a:ea typeface="Montserrat"/>
                <a:cs typeface="Montserrat"/>
                <a:sym typeface="Montserrat"/>
              </a:rPr>
              <a:t> que permite al modelo adaptarse a distintas posiciones y escalas del humo y fuego dentro de la imagen. Esto es útil para detectar focos pequeños de fuego o dispersión de humo en áreas extensas.</a:t>
            </a:r>
            <a:endParaRPr sz="1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rPr b="1" lang="es-ES" sz="2200">
                <a:solidFill>
                  <a:schemeClr val="dk1"/>
                </a:solidFill>
                <a:latin typeface="Montserrat"/>
                <a:ea typeface="Montserrat"/>
                <a:cs typeface="Montserrat"/>
                <a:sym typeface="Montserrat"/>
              </a:rPr>
              <a:t>Conclusión:</a:t>
            </a:r>
            <a:r>
              <a:rPr lang="es-ES" sz="2100">
                <a:solidFill>
                  <a:schemeClr val="dk1"/>
                </a:solidFill>
                <a:latin typeface="Montserrat"/>
                <a:ea typeface="Montserrat"/>
                <a:cs typeface="Montserrat"/>
                <a:sym typeface="Montserrat"/>
              </a:rPr>
              <a:t> </a:t>
            </a:r>
            <a:r>
              <a:rPr lang="es-ES" sz="2000">
                <a:solidFill>
                  <a:schemeClr val="dk1"/>
                </a:solidFill>
                <a:latin typeface="Montserrat"/>
                <a:ea typeface="Montserrat"/>
                <a:cs typeface="Montserrat"/>
                <a:sym typeface="Montserrat"/>
              </a:rPr>
              <a:t>Aplicar estas augmentaciones aumenta significativamente la capacidad del modelo para generalizar y detectar humo y fuego en condiciones adversas y diversas, haciendo que sea más confiable para su uso en prevención y monitoreo de incendios forestales.</a:t>
            </a:r>
            <a:endParaRPr sz="20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333">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37" name="Shape 137"/>
        <p:cNvGrpSpPr/>
        <p:nvPr/>
      </p:nvGrpSpPr>
      <p:grpSpPr>
        <a:xfrm>
          <a:off x="0" y="0"/>
          <a:ext cx="0" cy="0"/>
          <a:chOff x="0" y="0"/>
          <a:chExt cx="0" cy="0"/>
        </a:xfrm>
      </p:grpSpPr>
      <p:pic>
        <p:nvPicPr>
          <p:cNvPr id="138" name="Google Shape;138;p18"/>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139" name="Google Shape;139;p18"/>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140" name="Google Shape;140;p18"/>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41" name="Google Shape;141;p18"/>
          <p:cNvSpPr txBox="1"/>
          <p:nvPr/>
        </p:nvSpPr>
        <p:spPr>
          <a:xfrm>
            <a:off x="135475" y="1524000"/>
            <a:ext cx="45069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Arquitecturas</a:t>
            </a:r>
            <a:endParaRPr b="1" sz="3233">
              <a:solidFill>
                <a:srgbClr val="1155CC"/>
              </a:solidFill>
              <a:latin typeface="Montserrat"/>
              <a:ea typeface="Montserrat"/>
              <a:cs typeface="Montserrat"/>
              <a:sym typeface="Montserrat"/>
            </a:endParaRPr>
          </a:p>
        </p:txBody>
      </p:sp>
      <p:sp>
        <p:nvSpPr>
          <p:cNvPr id="142" name="Google Shape;142;p18"/>
          <p:cNvSpPr txBox="1"/>
          <p:nvPr/>
        </p:nvSpPr>
        <p:spPr>
          <a:xfrm>
            <a:off x="135475" y="2442625"/>
            <a:ext cx="11679300" cy="40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200">
                <a:solidFill>
                  <a:schemeClr val="dk1"/>
                </a:solidFill>
                <a:latin typeface="Montserrat"/>
                <a:ea typeface="Montserrat"/>
                <a:cs typeface="Montserrat"/>
                <a:sym typeface="Montserrat"/>
              </a:rPr>
              <a:t>Se exploraron y realizaron experimentos con diferentes arquitecturas y configuraciones sobre el conjunto de datos propuesto.</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dk1"/>
              </a:solidFill>
              <a:latin typeface="Montserrat"/>
              <a:ea typeface="Montserrat"/>
              <a:cs typeface="Montserrat"/>
              <a:sym typeface="Montserrat"/>
            </a:endParaRPr>
          </a:p>
          <a:p>
            <a:pPr indent="-368300" lvl="0" marL="457200" rtl="0" algn="l">
              <a:lnSpc>
                <a:spcPct val="115000"/>
              </a:lnSpc>
              <a:spcBef>
                <a:spcPts val="0"/>
              </a:spcBef>
              <a:spcAft>
                <a:spcPts val="0"/>
              </a:spcAft>
              <a:buSzPts val="2200"/>
              <a:buFont typeface="Montserrat"/>
              <a:buChar char="●"/>
            </a:pPr>
            <a:r>
              <a:rPr lang="es-ES" sz="2200">
                <a:solidFill>
                  <a:schemeClr val="dk1"/>
                </a:solidFill>
                <a:latin typeface="Montserrat"/>
                <a:ea typeface="Montserrat"/>
                <a:cs typeface="Montserrat"/>
                <a:sym typeface="Montserrat"/>
              </a:rPr>
              <a:t>Modelo SSD ResNet50 V1 FPN</a:t>
            </a:r>
            <a:endParaRPr sz="2200">
              <a:solidFill>
                <a:schemeClr val="dk1"/>
              </a:solidFill>
              <a:latin typeface="Montserrat"/>
              <a:ea typeface="Montserrat"/>
              <a:cs typeface="Montserrat"/>
              <a:sym typeface="Montserrat"/>
            </a:endParaRPr>
          </a:p>
          <a:p>
            <a:pPr indent="-368300" lvl="0" marL="457200" rtl="0" algn="l">
              <a:lnSpc>
                <a:spcPct val="115000"/>
              </a:lnSpc>
              <a:spcBef>
                <a:spcPts val="0"/>
              </a:spcBef>
              <a:spcAft>
                <a:spcPts val="0"/>
              </a:spcAft>
              <a:buSzPts val="2200"/>
              <a:buFont typeface="Montserrat"/>
              <a:buChar char="●"/>
            </a:pPr>
            <a:r>
              <a:rPr lang="es-ES" sz="2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Retinanet</a:t>
            </a:r>
            <a:endParaRPr sz="2200">
              <a:solidFill>
                <a:schemeClr val="dk1"/>
              </a:solidFill>
              <a:latin typeface="Montserrat"/>
              <a:ea typeface="Montserrat"/>
              <a:cs typeface="Montserrat"/>
              <a:sym typeface="Montserrat"/>
            </a:endParaRPr>
          </a:p>
          <a:p>
            <a:pPr indent="-368300" lvl="0" marL="457200" rtl="0" algn="l">
              <a:lnSpc>
                <a:spcPct val="115000"/>
              </a:lnSpc>
              <a:spcBef>
                <a:spcPts val="0"/>
              </a:spcBef>
              <a:spcAft>
                <a:spcPts val="0"/>
              </a:spcAft>
              <a:buSzPts val="2200"/>
              <a:buFont typeface="Montserrat"/>
              <a:buChar char="●"/>
            </a:pPr>
            <a:r>
              <a:rPr lang="es-ES" sz="2200">
                <a:solidFill>
                  <a:schemeClr val="dk1"/>
                </a:solidFill>
                <a:uFill>
                  <a:noFill/>
                </a:uFill>
                <a:latin typeface="Montserrat"/>
                <a:ea typeface="Montserrat"/>
                <a:cs typeface="Montserrat"/>
                <a:sym typeface="Montserrat"/>
                <a:hlinkClick r:id="rId6">
                  <a:extLst>
                    <a:ext uri="{A12FA001-AC4F-418D-AE19-62706E023703}">
                      <ahyp:hlinkClr val="tx"/>
                    </a:ext>
                  </a:extLst>
                </a:hlinkClick>
              </a:rPr>
              <a:t>Yolo v8</a:t>
            </a:r>
            <a:endParaRPr sz="2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s-ES" sz="2200">
                <a:solidFill>
                  <a:schemeClr val="dk1"/>
                </a:solidFill>
                <a:latin typeface="Montserrat"/>
                <a:ea typeface="Montserrat"/>
                <a:cs typeface="Montserrat"/>
                <a:sym typeface="Montserrat"/>
              </a:rPr>
              <a:t>En términos generales cada uno de estos modelos cuentan con </a:t>
            </a:r>
            <a:r>
              <a:rPr lang="es-ES" sz="2200">
                <a:solidFill>
                  <a:schemeClr val="dk1"/>
                </a:solidFill>
                <a:latin typeface="Montserrat"/>
                <a:ea typeface="Montserrat"/>
                <a:cs typeface="Montserrat"/>
                <a:sym typeface="Montserrat"/>
              </a:rPr>
              <a:t>diferentes</a:t>
            </a:r>
            <a:r>
              <a:rPr lang="es-ES" sz="2200">
                <a:solidFill>
                  <a:schemeClr val="dk1"/>
                </a:solidFill>
                <a:latin typeface="Montserrat"/>
                <a:ea typeface="Montserrat"/>
                <a:cs typeface="Montserrat"/>
                <a:sym typeface="Montserrat"/>
              </a:rPr>
              <a:t> características que a priori nos parecieron adecuadas para iniciar el trabajo.</a:t>
            </a:r>
            <a:endParaRPr sz="2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433">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46" name="Shape 146"/>
        <p:cNvGrpSpPr/>
        <p:nvPr/>
      </p:nvGrpSpPr>
      <p:grpSpPr>
        <a:xfrm>
          <a:off x="0" y="0"/>
          <a:ext cx="0" cy="0"/>
          <a:chOff x="0" y="0"/>
          <a:chExt cx="0" cy="0"/>
        </a:xfrm>
      </p:grpSpPr>
      <p:pic>
        <p:nvPicPr>
          <p:cNvPr id="147" name="Google Shape;147;p19"/>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148" name="Google Shape;148;p19"/>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149" name="Google Shape;149;p19"/>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50" name="Google Shape;150;p19"/>
          <p:cNvSpPr txBox="1"/>
          <p:nvPr/>
        </p:nvSpPr>
        <p:spPr>
          <a:xfrm>
            <a:off x="135475" y="1524000"/>
            <a:ext cx="45069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Arquitecturas</a:t>
            </a:r>
            <a:endParaRPr b="1" sz="3233">
              <a:solidFill>
                <a:srgbClr val="1155CC"/>
              </a:solidFill>
              <a:latin typeface="Montserrat"/>
              <a:ea typeface="Montserrat"/>
              <a:cs typeface="Montserrat"/>
              <a:sym typeface="Montserrat"/>
            </a:endParaRPr>
          </a:p>
        </p:txBody>
      </p:sp>
      <p:sp>
        <p:nvSpPr>
          <p:cNvPr id="151" name="Google Shape;151;p19"/>
          <p:cNvSpPr txBox="1"/>
          <p:nvPr/>
        </p:nvSpPr>
        <p:spPr>
          <a:xfrm>
            <a:off x="135475" y="2345875"/>
            <a:ext cx="11768700" cy="63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s-ES" sz="1900">
                <a:solidFill>
                  <a:schemeClr val="dk1"/>
                </a:solidFill>
                <a:latin typeface="Montserrat"/>
                <a:ea typeface="Montserrat"/>
                <a:cs typeface="Montserrat"/>
                <a:sym typeface="Montserrat"/>
              </a:rPr>
              <a:t>SSD ResNet50 V1 FPN</a:t>
            </a:r>
            <a:endParaRPr b="1" sz="1900">
              <a:solidFill>
                <a:schemeClr val="dk1"/>
              </a:solidFill>
              <a:latin typeface="Montserrat"/>
              <a:ea typeface="Montserrat"/>
              <a:cs typeface="Montserrat"/>
              <a:sym typeface="Montserrat"/>
            </a:endParaRPr>
          </a:p>
          <a:p>
            <a:pPr indent="-279400" lvl="0" marL="457200" rtl="0" algn="l">
              <a:lnSpc>
                <a:spcPct val="115000"/>
              </a:lnSpc>
              <a:spcBef>
                <a:spcPts val="1200"/>
              </a:spcBef>
              <a:spcAft>
                <a:spcPts val="0"/>
              </a:spcAft>
              <a:buClr>
                <a:schemeClr val="dk1"/>
              </a:buClr>
              <a:buSzPts val="800"/>
              <a:buChar char="●"/>
            </a:pPr>
            <a:r>
              <a:rPr lang="es-ES" sz="1900">
                <a:solidFill>
                  <a:schemeClr val="dk1"/>
                </a:solidFill>
                <a:latin typeface="Montserrat"/>
                <a:ea typeface="Montserrat"/>
                <a:cs typeface="Montserrat"/>
                <a:sym typeface="Montserrat"/>
              </a:rPr>
              <a:t>Utilidad: Detección rápida de objetos en diferentes tamaños.</a:t>
            </a:r>
            <a:endParaRPr sz="1900">
              <a:solidFill>
                <a:schemeClr val="dk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dk1"/>
              </a:buClr>
              <a:buSzPts val="800"/>
              <a:buChar char="●"/>
            </a:pPr>
            <a:r>
              <a:rPr lang="es-ES" sz="1900">
                <a:solidFill>
                  <a:schemeClr val="dk1"/>
                </a:solidFill>
                <a:latin typeface="Montserrat"/>
                <a:ea typeface="Montserrat"/>
                <a:cs typeface="Montserrat"/>
                <a:sym typeface="Montserrat"/>
              </a:rPr>
              <a:t>Ventajas: Detección multiescala, velocidad razonable.</a:t>
            </a:r>
            <a:endParaRPr sz="1900">
              <a:solidFill>
                <a:schemeClr val="dk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dk1"/>
              </a:buClr>
              <a:buSzPts val="800"/>
              <a:buChar char="●"/>
            </a:pPr>
            <a:r>
              <a:rPr lang="es-ES" sz="1900">
                <a:solidFill>
                  <a:schemeClr val="dk1"/>
                </a:solidFill>
                <a:latin typeface="Montserrat"/>
                <a:ea typeface="Montserrat"/>
                <a:cs typeface="Montserrat"/>
                <a:sym typeface="Montserrat"/>
              </a:rPr>
              <a:t>Desventajas: Menor precisión en entornos complejos, no es el más rápido.</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rPr b="1" lang="es-ES" sz="1900">
                <a:solidFill>
                  <a:schemeClr val="dk1"/>
                </a:solidFill>
                <a:latin typeface="Montserrat"/>
                <a:ea typeface="Montserrat"/>
                <a:cs typeface="Montserrat"/>
                <a:sym typeface="Montserrat"/>
              </a:rPr>
              <a:t>Retinanet</a:t>
            </a:r>
            <a:endParaRPr b="1" sz="1900">
              <a:solidFill>
                <a:schemeClr val="dk1"/>
              </a:solidFill>
              <a:latin typeface="Montserrat"/>
              <a:ea typeface="Montserrat"/>
              <a:cs typeface="Montserrat"/>
              <a:sym typeface="Montserrat"/>
            </a:endParaRPr>
          </a:p>
          <a:p>
            <a:pPr indent="-279400" lvl="0" marL="457200" rtl="0" algn="l">
              <a:lnSpc>
                <a:spcPct val="115000"/>
              </a:lnSpc>
              <a:spcBef>
                <a:spcPts val="1200"/>
              </a:spcBef>
              <a:spcAft>
                <a:spcPts val="0"/>
              </a:spcAft>
              <a:buClr>
                <a:schemeClr val="dk1"/>
              </a:buClr>
              <a:buSzPts val="800"/>
              <a:buChar char="●"/>
            </a:pPr>
            <a:r>
              <a:rPr lang="es-ES" sz="1900">
                <a:solidFill>
                  <a:schemeClr val="dk1"/>
                </a:solidFill>
                <a:latin typeface="Montserrat"/>
                <a:ea typeface="Montserrat"/>
                <a:cs typeface="Montserrat"/>
                <a:sym typeface="Montserrat"/>
              </a:rPr>
              <a:t>Utilidad: Detección precisa de objetos difíciles.</a:t>
            </a:r>
            <a:endParaRPr sz="1900">
              <a:solidFill>
                <a:schemeClr val="dk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dk1"/>
              </a:buClr>
              <a:buSzPts val="800"/>
              <a:buChar char="●"/>
            </a:pPr>
            <a:r>
              <a:rPr lang="es-ES" sz="1900">
                <a:solidFill>
                  <a:schemeClr val="dk1"/>
                </a:solidFill>
                <a:latin typeface="Montserrat"/>
                <a:ea typeface="Montserrat"/>
                <a:cs typeface="Montserrat"/>
                <a:sym typeface="Montserrat"/>
              </a:rPr>
              <a:t>Ventajas: Reduce falsos negativos, detecta en múltiples escalas.</a:t>
            </a:r>
            <a:endParaRPr sz="1900">
              <a:solidFill>
                <a:schemeClr val="dk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dk1"/>
              </a:buClr>
              <a:buSzPts val="800"/>
              <a:buChar char="●"/>
            </a:pPr>
            <a:r>
              <a:rPr lang="es-ES" sz="1900">
                <a:solidFill>
                  <a:schemeClr val="dk1"/>
                </a:solidFill>
                <a:latin typeface="Montserrat"/>
                <a:ea typeface="Montserrat"/>
                <a:cs typeface="Montserrat"/>
                <a:sym typeface="Montserrat"/>
              </a:rPr>
              <a:t>Desventajas: Menor velocidad que YOLOv8, requiere alto poder de cómputo.</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rPr b="1" lang="es-ES" sz="1900">
                <a:solidFill>
                  <a:schemeClr val="dk1"/>
                </a:solidFill>
                <a:latin typeface="Montserrat"/>
                <a:ea typeface="Montserrat"/>
                <a:cs typeface="Montserrat"/>
                <a:sym typeface="Montserrat"/>
              </a:rPr>
              <a:t>YOLO v8</a:t>
            </a:r>
            <a:endParaRPr b="1" sz="1900">
              <a:solidFill>
                <a:schemeClr val="dk1"/>
              </a:solidFill>
              <a:latin typeface="Montserrat"/>
              <a:ea typeface="Montserrat"/>
              <a:cs typeface="Montserrat"/>
              <a:sym typeface="Montserrat"/>
            </a:endParaRPr>
          </a:p>
          <a:p>
            <a:pPr indent="-279400" lvl="0" marL="457200" rtl="0" algn="l">
              <a:lnSpc>
                <a:spcPct val="115000"/>
              </a:lnSpc>
              <a:spcBef>
                <a:spcPts val="1200"/>
              </a:spcBef>
              <a:spcAft>
                <a:spcPts val="0"/>
              </a:spcAft>
              <a:buClr>
                <a:schemeClr val="dk1"/>
              </a:buClr>
              <a:buSzPts val="800"/>
              <a:buChar char="●"/>
            </a:pPr>
            <a:r>
              <a:rPr lang="es-ES" sz="1900">
                <a:solidFill>
                  <a:schemeClr val="dk1"/>
                </a:solidFill>
                <a:latin typeface="Montserrat"/>
                <a:ea typeface="Montserrat"/>
                <a:cs typeface="Montserrat"/>
                <a:sym typeface="Montserrat"/>
              </a:rPr>
              <a:t>Utilidad: Detección en tiempo real.</a:t>
            </a:r>
            <a:endParaRPr sz="1900">
              <a:solidFill>
                <a:schemeClr val="dk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dk1"/>
              </a:buClr>
              <a:buSzPts val="800"/>
              <a:buChar char="●"/>
            </a:pPr>
            <a:r>
              <a:rPr lang="es-ES" sz="1900">
                <a:solidFill>
                  <a:schemeClr val="dk1"/>
                </a:solidFill>
                <a:latin typeface="Montserrat"/>
                <a:ea typeface="Montserrat"/>
                <a:cs typeface="Montserrat"/>
                <a:sym typeface="Montserrat"/>
              </a:rPr>
              <a:t>Ventajas: Alta eficiencia en tiempo real, fácil de adaptar.</a:t>
            </a:r>
            <a:endParaRPr sz="1900">
              <a:solidFill>
                <a:schemeClr val="dk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dk1"/>
              </a:buClr>
              <a:buSzPts val="800"/>
              <a:buChar char="●"/>
            </a:pPr>
            <a:r>
              <a:rPr lang="es-ES" sz="1900">
                <a:solidFill>
                  <a:schemeClr val="dk1"/>
                </a:solidFill>
                <a:latin typeface="Montserrat"/>
                <a:ea typeface="Montserrat"/>
                <a:cs typeface="Montserrat"/>
                <a:sym typeface="Montserrat"/>
              </a:rPr>
              <a:t>Desventajas: Puede fallar en objetos pequeños, riesgo de falsos positivos.</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s-ES" sz="1900">
                <a:solidFill>
                  <a:schemeClr val="dk1"/>
                </a:solidFill>
                <a:latin typeface="Montserrat"/>
                <a:ea typeface="Montserrat"/>
                <a:cs typeface="Montserrat"/>
                <a:sym typeface="Montserrat"/>
              </a:rPr>
              <a:t>Este resumen se enfoca en comparar utilidad, ventajas y desventajas de cada modelo para la detección de humo y fuego, destacando cuándo sería más conveniente usar cada uno</a:t>
            </a:r>
            <a:r>
              <a:rPr lang="es-ES" sz="1100">
                <a:solidFill>
                  <a:schemeClr val="dk1"/>
                </a:solidFill>
              </a:rPr>
              <a:t>.</a:t>
            </a:r>
            <a:endParaRPr sz="1100">
              <a:solidFill>
                <a:schemeClr val="dk1"/>
              </a:solidFill>
            </a:endParaRPr>
          </a:p>
          <a:p>
            <a:pPr indent="0" lvl="0" marL="0" rtl="0" algn="l">
              <a:lnSpc>
                <a:spcPct val="115000"/>
              </a:lnSpc>
              <a:spcBef>
                <a:spcPts val="140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40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55" name="Shape 155"/>
        <p:cNvGrpSpPr/>
        <p:nvPr/>
      </p:nvGrpSpPr>
      <p:grpSpPr>
        <a:xfrm>
          <a:off x="0" y="0"/>
          <a:ext cx="0" cy="0"/>
          <a:chOff x="0" y="0"/>
          <a:chExt cx="0" cy="0"/>
        </a:xfrm>
      </p:grpSpPr>
      <p:pic>
        <p:nvPicPr>
          <p:cNvPr id="156" name="Google Shape;156;p20"/>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157" name="Google Shape;157;p20"/>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158" name="Google Shape;158;p20"/>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59" name="Google Shape;159;p20"/>
          <p:cNvSpPr txBox="1"/>
          <p:nvPr/>
        </p:nvSpPr>
        <p:spPr>
          <a:xfrm>
            <a:off x="135475" y="1524000"/>
            <a:ext cx="73002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SSD ResNet50 V1 FPN</a:t>
            </a:r>
            <a:endParaRPr b="1" sz="3233">
              <a:solidFill>
                <a:srgbClr val="1155CC"/>
              </a:solidFill>
              <a:latin typeface="Montserrat"/>
              <a:ea typeface="Montserrat"/>
              <a:cs typeface="Montserrat"/>
              <a:sym typeface="Montserrat"/>
            </a:endParaRPr>
          </a:p>
        </p:txBody>
      </p:sp>
      <p:sp>
        <p:nvSpPr>
          <p:cNvPr id="160" name="Google Shape;160;p20"/>
          <p:cNvSpPr txBox="1"/>
          <p:nvPr/>
        </p:nvSpPr>
        <p:spPr>
          <a:xfrm>
            <a:off x="398975" y="2525700"/>
            <a:ext cx="5010300" cy="4092600"/>
          </a:xfrm>
          <a:prstGeom prst="rect">
            <a:avLst/>
          </a:prstGeom>
          <a:noFill/>
          <a:ln>
            <a:noFill/>
          </a:ln>
        </p:spPr>
        <p:txBody>
          <a:bodyPr anchorCtr="0" anchor="t" bIns="91425" lIns="91425" spcFirstLastPara="1" rIns="91425" wrap="square" tIns="91425">
            <a:noAutofit/>
          </a:bodyPr>
          <a:lstStyle/>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SSD (Single Shot MultiBox Detector): Arquitectura de detección de objetos en una sola pasada.</a:t>
            </a:r>
            <a:endParaRPr sz="2133">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133">
              <a:solidFill>
                <a:schemeClr val="dk1"/>
              </a:solidFill>
              <a:latin typeface="Montserrat"/>
              <a:ea typeface="Montserrat"/>
              <a:cs typeface="Montserrat"/>
              <a:sym typeface="Montserrat"/>
            </a:endParaRPr>
          </a:p>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Utiliza ResNet50 como backbone para la extracción de características y Feature Pyramid Network (FPN) para manejar objetos de diferentes escalas de manera eficiente.</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Utiliza una serie de anchors (anclas) de diferentes tamaños y relaciones de aspecto en cada ubicación de la imagen para predecir la presencia de objetos.</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p:txBody>
      </p:sp>
      <p:pic>
        <p:nvPicPr>
          <p:cNvPr id="161" name="Google Shape;161;p20"/>
          <p:cNvPicPr preferRelativeResize="0"/>
          <p:nvPr/>
        </p:nvPicPr>
        <p:blipFill>
          <a:blip r:embed="rId5">
            <a:alphaModFix/>
          </a:blip>
          <a:stretch>
            <a:fillRect/>
          </a:stretch>
        </p:blipFill>
        <p:spPr>
          <a:xfrm>
            <a:off x="5544225" y="3534750"/>
            <a:ext cx="6477924" cy="31793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5" name="Shape 165"/>
        <p:cNvGrpSpPr/>
        <p:nvPr/>
      </p:nvGrpSpPr>
      <p:grpSpPr>
        <a:xfrm>
          <a:off x="0" y="0"/>
          <a:ext cx="0" cy="0"/>
          <a:chOff x="0" y="0"/>
          <a:chExt cx="0" cy="0"/>
        </a:xfrm>
      </p:grpSpPr>
      <p:pic>
        <p:nvPicPr>
          <p:cNvPr id="166" name="Google Shape;166;p21"/>
          <p:cNvPicPr preferRelativeResize="0"/>
          <p:nvPr/>
        </p:nvPicPr>
        <p:blipFill rotWithShape="1">
          <a:blip r:embed="rId3">
            <a:alphaModFix/>
          </a:blip>
          <a:srcRect b="0" l="0" r="0" t="0"/>
          <a:stretch/>
        </p:blipFill>
        <p:spPr>
          <a:xfrm>
            <a:off x="-2" y="8724900"/>
            <a:ext cx="12192001" cy="419100"/>
          </a:xfrm>
          <a:prstGeom prst="rect">
            <a:avLst/>
          </a:prstGeom>
          <a:noFill/>
          <a:ln>
            <a:noFill/>
          </a:ln>
        </p:spPr>
      </p:pic>
      <p:pic>
        <p:nvPicPr>
          <p:cNvPr id="167" name="Google Shape;167;p21"/>
          <p:cNvPicPr preferRelativeResize="0"/>
          <p:nvPr/>
        </p:nvPicPr>
        <p:blipFill rotWithShape="1">
          <a:blip r:embed="rId4">
            <a:alphaModFix/>
          </a:blip>
          <a:srcRect b="0" l="0" r="0" t="0"/>
          <a:stretch/>
        </p:blipFill>
        <p:spPr>
          <a:xfrm>
            <a:off x="0" y="0"/>
            <a:ext cx="12191999" cy="1524000"/>
          </a:xfrm>
          <a:prstGeom prst="rect">
            <a:avLst/>
          </a:prstGeom>
          <a:noFill/>
          <a:ln>
            <a:noFill/>
          </a:ln>
        </p:spPr>
      </p:pic>
      <p:sp>
        <p:nvSpPr>
          <p:cNvPr id="168" name="Google Shape;168;p21"/>
          <p:cNvSpPr txBox="1"/>
          <p:nvPr>
            <p:ph idx="12" type="sldNum"/>
          </p:nvPr>
        </p:nvSpPr>
        <p:spPr>
          <a:xfrm>
            <a:off x="9448800" y="8322736"/>
            <a:ext cx="2743200" cy="486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169" name="Google Shape;169;p21"/>
          <p:cNvSpPr txBox="1"/>
          <p:nvPr/>
        </p:nvSpPr>
        <p:spPr>
          <a:xfrm>
            <a:off x="135475" y="1524000"/>
            <a:ext cx="73002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33">
                <a:solidFill>
                  <a:srgbClr val="1155CC"/>
                </a:solidFill>
                <a:latin typeface="Montserrat"/>
                <a:ea typeface="Montserrat"/>
                <a:cs typeface="Montserrat"/>
                <a:sym typeface="Montserrat"/>
              </a:rPr>
              <a:t>Modelo SSD ResNet50 V1 FPN</a:t>
            </a:r>
            <a:endParaRPr b="1" sz="3233">
              <a:solidFill>
                <a:srgbClr val="1155CC"/>
              </a:solidFill>
              <a:latin typeface="Montserrat"/>
              <a:ea typeface="Montserrat"/>
              <a:cs typeface="Montserrat"/>
              <a:sym typeface="Montserrat"/>
            </a:endParaRPr>
          </a:p>
        </p:txBody>
      </p:sp>
      <p:sp>
        <p:nvSpPr>
          <p:cNvPr id="170" name="Google Shape;170;p21"/>
          <p:cNvSpPr txBox="1"/>
          <p:nvPr/>
        </p:nvSpPr>
        <p:spPr>
          <a:xfrm>
            <a:off x="416425" y="2525700"/>
            <a:ext cx="5010300" cy="4092600"/>
          </a:xfrm>
          <a:prstGeom prst="rect">
            <a:avLst/>
          </a:prstGeom>
          <a:noFill/>
          <a:ln>
            <a:noFill/>
          </a:ln>
        </p:spPr>
        <p:txBody>
          <a:bodyPr anchorCtr="0" anchor="t" bIns="91425" lIns="91425" spcFirstLastPara="1" rIns="91425" wrap="square" tIns="91425">
            <a:noAutofit/>
          </a:bodyPr>
          <a:lstStyle/>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Se entrenó el modelo tal que cuando la loss se estancaba se variaban los pesos de loss de </a:t>
            </a:r>
            <a:r>
              <a:rPr lang="es-ES" sz="2133">
                <a:solidFill>
                  <a:schemeClr val="dk1"/>
                </a:solidFill>
                <a:latin typeface="Montserrat"/>
                <a:ea typeface="Montserrat"/>
                <a:cs typeface="Montserrat"/>
                <a:sym typeface="Montserrat"/>
              </a:rPr>
              <a:t>clasificación</a:t>
            </a:r>
            <a:r>
              <a:rPr lang="es-ES" sz="2133">
                <a:solidFill>
                  <a:schemeClr val="dk1"/>
                </a:solidFill>
                <a:latin typeface="Montserrat"/>
                <a:ea typeface="Montserrat"/>
                <a:cs typeface="Montserrat"/>
                <a:sym typeface="Montserrat"/>
              </a:rPr>
              <a:t> y BB.</a:t>
            </a:r>
            <a:endParaRPr sz="2133">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133">
              <a:solidFill>
                <a:schemeClr val="dk1"/>
              </a:solidFill>
              <a:latin typeface="Montserrat"/>
              <a:ea typeface="Montserrat"/>
              <a:cs typeface="Montserrat"/>
              <a:sym typeface="Montserrat"/>
            </a:endParaRPr>
          </a:p>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Se </a:t>
            </a:r>
            <a:r>
              <a:rPr lang="es-ES" sz="2133">
                <a:solidFill>
                  <a:schemeClr val="dk1"/>
                </a:solidFill>
                <a:latin typeface="Montserrat"/>
                <a:ea typeface="Montserrat"/>
                <a:cs typeface="Montserrat"/>
                <a:sym typeface="Montserrat"/>
              </a:rPr>
              <a:t>varió</a:t>
            </a:r>
            <a:r>
              <a:rPr lang="es-ES" sz="2133">
                <a:solidFill>
                  <a:schemeClr val="dk1"/>
                </a:solidFill>
                <a:latin typeface="Montserrat"/>
                <a:ea typeface="Montserrat"/>
                <a:cs typeface="Montserrat"/>
                <a:sym typeface="Montserrat"/>
              </a:rPr>
              <a:t> el optimizador con Adam y SGD.</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Aunque el modelo llegó a aprender, las métricas finales no fueron satisfactorias.</a:t>
            </a:r>
            <a:endParaRPr sz="2133">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133">
              <a:solidFill>
                <a:schemeClr val="dk1"/>
              </a:solidFill>
              <a:latin typeface="Montserrat"/>
              <a:ea typeface="Montserrat"/>
              <a:cs typeface="Montserrat"/>
              <a:sym typeface="Montserrat"/>
            </a:endParaRPr>
          </a:p>
          <a:p>
            <a:pPr indent="-364045" lvl="0" marL="457200" rtl="0" algn="l">
              <a:spcBef>
                <a:spcPts val="0"/>
              </a:spcBef>
              <a:spcAft>
                <a:spcPts val="0"/>
              </a:spcAft>
              <a:buClr>
                <a:schemeClr val="dk1"/>
              </a:buClr>
              <a:buSzPts val="2133"/>
              <a:buFont typeface="Montserrat"/>
              <a:buChar char="●"/>
            </a:pPr>
            <a:r>
              <a:rPr lang="es-ES" sz="2133">
                <a:solidFill>
                  <a:schemeClr val="dk1"/>
                </a:solidFill>
                <a:latin typeface="Montserrat"/>
                <a:ea typeface="Montserrat"/>
                <a:cs typeface="Montserrat"/>
                <a:sym typeface="Montserrat"/>
              </a:rPr>
              <a:t>Quizás con mejor tunning de hiperparámetros o probando con la </a:t>
            </a:r>
            <a:r>
              <a:rPr lang="es-ES" sz="2133">
                <a:solidFill>
                  <a:schemeClr val="dk1"/>
                </a:solidFill>
                <a:latin typeface="Montserrat"/>
                <a:ea typeface="Montserrat"/>
                <a:cs typeface="Montserrat"/>
                <a:sym typeface="Montserrat"/>
              </a:rPr>
              <a:t>Data Augmentation</a:t>
            </a:r>
            <a:r>
              <a:rPr lang="es-ES" sz="2133">
                <a:solidFill>
                  <a:schemeClr val="dk1"/>
                </a:solidFill>
                <a:latin typeface="Montserrat"/>
                <a:ea typeface="Montserrat"/>
                <a:cs typeface="Montserrat"/>
                <a:sym typeface="Montserrat"/>
              </a:rPr>
              <a:t> podría haberse obtenido mejores resultados.</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33">
              <a:solidFill>
                <a:schemeClr val="dk1"/>
              </a:solidFill>
              <a:latin typeface="Montserrat"/>
              <a:ea typeface="Montserrat"/>
              <a:cs typeface="Montserrat"/>
              <a:sym typeface="Montserrat"/>
            </a:endParaRPr>
          </a:p>
        </p:txBody>
      </p:sp>
      <p:pic>
        <p:nvPicPr>
          <p:cNvPr id="171" name="Google Shape;171;p21"/>
          <p:cNvPicPr preferRelativeResize="0"/>
          <p:nvPr/>
        </p:nvPicPr>
        <p:blipFill>
          <a:blip r:embed="rId5">
            <a:alphaModFix/>
          </a:blip>
          <a:stretch>
            <a:fillRect/>
          </a:stretch>
        </p:blipFill>
        <p:spPr>
          <a:xfrm>
            <a:off x="5561675" y="2324100"/>
            <a:ext cx="6477924" cy="3171307"/>
          </a:xfrm>
          <a:prstGeom prst="rect">
            <a:avLst/>
          </a:prstGeom>
          <a:noFill/>
          <a:ln>
            <a:noFill/>
          </a:ln>
        </p:spPr>
      </p:pic>
      <p:pic>
        <p:nvPicPr>
          <p:cNvPr id="172" name="Google Shape;172;p21"/>
          <p:cNvPicPr preferRelativeResize="0"/>
          <p:nvPr/>
        </p:nvPicPr>
        <p:blipFill>
          <a:blip r:embed="rId6">
            <a:alphaModFix/>
          </a:blip>
          <a:stretch>
            <a:fillRect/>
          </a:stretch>
        </p:blipFill>
        <p:spPr>
          <a:xfrm>
            <a:off x="5561675" y="6189133"/>
            <a:ext cx="6229350" cy="213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